
<file path=[Content_Types].xml><?xml version="1.0" encoding="utf-8"?>
<Types xmlns="http://schemas.openxmlformats.org/package/2006/content-types">
  <Default Extension="png" ContentType="image/png"/>
  <Default Extension="xhd" ContentType="image/png"/>
  <Default Extension="odi" ContentType="image/x-emf"/>
  <Default Extension="o4t" ContentType="image/x-emf"/>
  <Default Extension="xzr" ContentType="image/png"/>
  <Default Extension="ip5" ContentType="image/png"/>
  <Default Extension="jpeg" ContentType="image/jpeg"/>
  <Default Extension="et4" ContentType="image/x-emf"/>
  <Default Extension="ve5" ContentType="image/x-emf"/>
  <Default Extension="2uq" ContentType="image/png"/>
  <Default Extension="rels" ContentType="application/vnd.openxmlformats-package.relationships+xml"/>
  <Default Extension="xml" ContentType="application/xml"/>
  <Default Extension="llf" ContentType="image/x-emf"/>
  <Default Extension="cuk" ContentType="image/x-emf"/>
  <Default Extension="wdp" ContentType="image/vnd.ms-photo"/>
  <Default Extension="e0p" ContentType="image/x-emf"/>
  <Default Extension="gif" ContentType="image/gif"/>
  <Default Extension="e0o" ContentType="image/x-emf"/>
  <Default Extension="jpg" ContentType="image/jpeg"/>
  <Default Extension="zox"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97" r:id="rId2"/>
    <p:sldId id="272" r:id="rId3"/>
    <p:sldId id="298" r:id="rId4"/>
    <p:sldId id="301" r:id="rId5"/>
    <p:sldId id="275" r:id="rId6"/>
    <p:sldId id="276" r:id="rId7"/>
    <p:sldId id="277" r:id="rId8"/>
    <p:sldId id="278" r:id="rId9"/>
    <p:sldId id="279" r:id="rId10"/>
    <p:sldId id="274" r:id="rId11"/>
    <p:sldId id="273" r:id="rId12"/>
    <p:sldId id="285" r:id="rId13"/>
    <p:sldId id="284" r:id="rId14"/>
    <p:sldId id="307" r:id="rId15"/>
    <p:sldId id="315" r:id="rId16"/>
    <p:sldId id="280" r:id="rId17"/>
    <p:sldId id="330" r:id="rId18"/>
    <p:sldId id="331" r:id="rId19"/>
    <p:sldId id="332" r:id="rId20"/>
    <p:sldId id="333" r:id="rId21"/>
    <p:sldId id="335" r:id="rId22"/>
    <p:sldId id="281" r:id="rId23"/>
    <p:sldId id="305" r:id="rId24"/>
    <p:sldId id="283" r:id="rId25"/>
    <p:sldId id="286" r:id="rId26"/>
    <p:sldId id="289" r:id="rId27"/>
    <p:sldId id="319" r:id="rId28"/>
    <p:sldId id="306" r:id="rId29"/>
    <p:sldId id="320" r:id="rId30"/>
    <p:sldId id="304" r:id="rId31"/>
    <p:sldId id="321" r:id="rId32"/>
    <p:sldId id="288" r:id="rId33"/>
    <p:sldId id="322" r:id="rId34"/>
    <p:sldId id="291" r:id="rId35"/>
    <p:sldId id="323" r:id="rId36"/>
    <p:sldId id="296" r:id="rId37"/>
    <p:sldId id="324" r:id="rId38"/>
    <p:sldId id="293" r:id="rId39"/>
    <p:sldId id="325" r:id="rId40"/>
    <p:sldId id="294" r:id="rId41"/>
    <p:sldId id="326" r:id="rId42"/>
    <p:sldId id="295" r:id="rId43"/>
    <p:sldId id="327" r:id="rId44"/>
    <p:sldId id="287" r:id="rId45"/>
    <p:sldId id="308" r:id="rId46"/>
    <p:sldId id="348" r:id="rId47"/>
    <p:sldId id="312" r:id="rId48"/>
    <p:sldId id="345" r:id="rId49"/>
    <p:sldId id="346" r:id="rId50"/>
    <p:sldId id="328" r:id="rId51"/>
    <p:sldId id="260" r:id="rId52"/>
    <p:sldId id="34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2E89"/>
    <a:srgbClr val="007133"/>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64" autoAdjust="0"/>
    <p:restoredTop sz="94660"/>
  </p:normalViewPr>
  <p:slideViewPr>
    <p:cSldViewPr snapToGrid="0">
      <p:cViewPr varScale="1">
        <p:scale>
          <a:sx n="94" d="100"/>
          <a:sy n="94" d="100"/>
        </p:scale>
        <p:origin x="29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5" y="3346278"/>
            <a:ext cx="9375379" cy="550535"/>
          </a:xfrm>
        </p:spPr>
        <p:txBody>
          <a:bodyPr wrap="square">
            <a:spAutoFit/>
          </a:bodyPr>
          <a:lstStyle>
            <a:lvl1pPr algn="l">
              <a:defRPr sz="3975" baseline="0">
                <a:solidFill>
                  <a:schemeClr val="tx2"/>
                </a:solidFill>
              </a:defRPr>
            </a:lvl1pPr>
          </a:lstStyle>
          <a:p>
            <a:r>
              <a:rPr lang="en-US" dirty="0"/>
              <a:t>Click to add presentation title</a:t>
            </a:r>
          </a:p>
        </p:txBody>
      </p:sp>
      <p:sp>
        <p:nvSpPr>
          <p:cNvPr id="555017"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817103" rtl="0" eaLnBrk="1" fontAlgn="auto" latinLnBrk="0" hangingPunct="1">
              <a:lnSpc>
                <a:spcPct val="80000"/>
              </a:lnSpc>
              <a:spcBef>
                <a:spcPct val="25000"/>
              </a:spcBef>
              <a:spcAft>
                <a:spcPts val="0"/>
              </a:spcAft>
              <a:buClrTx/>
              <a:buSzPct val="90000"/>
              <a:buFontTx/>
              <a:buNone/>
              <a:tabLst/>
              <a:defRPr sz="1725" baseline="0">
                <a:solidFill>
                  <a:schemeClr val="tx1"/>
                </a:solidFill>
              </a:defRPr>
            </a:lvl1pPr>
          </a:lstStyle>
          <a:p>
            <a:r>
              <a:rPr lang="en-US" dirty="0"/>
              <a:t>Click to add Author/Department/Subtitle</a:t>
            </a:r>
          </a:p>
        </p:txBody>
      </p:sp>
      <p:sp>
        <p:nvSpPr>
          <p:cNvPr id="8" name="Text Placeholder 7"/>
          <p:cNvSpPr>
            <a:spLocks noGrp="1"/>
          </p:cNvSpPr>
          <p:nvPr>
            <p:ph type="body" sz="quarter" idx="12" hasCustomPrompt="1"/>
          </p:nvPr>
        </p:nvSpPr>
        <p:spPr>
          <a:xfrm>
            <a:off x="2241063" y="5578203"/>
            <a:ext cx="9365773" cy="310620"/>
          </a:xfrm>
        </p:spPr>
        <p:txBody>
          <a:bodyPr/>
          <a:lstStyle>
            <a:lvl1pPr>
              <a:tabLst/>
              <a:defRPr sz="1650" b="0"/>
            </a:lvl1pPr>
          </a:lstStyle>
          <a:p>
            <a:pPr lvl="0"/>
            <a:r>
              <a:rPr lang="en-US" dirty="0"/>
              <a:t>Click to add Date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833" y="2897557"/>
            <a:ext cx="2280849" cy="999012"/>
          </a:xfrm>
          <a:prstGeom prst="rect">
            <a:avLst/>
          </a:prstGeom>
        </p:spPr>
      </p:pic>
    </p:spTree>
    <p:extLst>
      <p:ext uri="{BB962C8B-B14F-4D97-AF65-F5344CB8AC3E}">
        <p14:creationId xmlns:p14="http://schemas.microsoft.com/office/powerpoint/2010/main" val="88954764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Slide Number Placeholder 7"/>
          <p:cNvSpPr>
            <a:spLocks noGrp="1"/>
          </p:cNvSpPr>
          <p:nvPr>
            <p:ph type="sldNum" sz="quarter" idx="13"/>
          </p:nvPr>
        </p:nvSpPr>
        <p:spPr/>
        <p:txBody>
          <a:bodyPr/>
          <a:lstStyle>
            <a:lvl1pPr>
              <a:defRPr sz="1200"/>
            </a:lvl1pPr>
          </a:lstStyle>
          <a:p>
            <a:pPr>
              <a:defRPr/>
            </a:pPr>
            <a:fld id="{039833E3-2DB9-4BEE-B686-F543F57A0C08}" type="slidenum">
              <a:rPr lang="en-US" smtClean="0"/>
              <a:pPr>
                <a:defRPr/>
              </a:pPr>
              <a:t>‹#›</a:t>
            </a:fld>
            <a:endParaRPr lang="en-US" dirty="0"/>
          </a:p>
        </p:txBody>
      </p:sp>
      <p:sp>
        <p:nvSpPr>
          <p:cNvPr id="7" name="Text Placeholder 2"/>
          <p:cNvSpPr>
            <a:spLocks noGrp="1"/>
          </p:cNvSpPr>
          <p:nvPr>
            <p:ph idx="1"/>
          </p:nvPr>
        </p:nvSpPr>
        <p:spPr bwMode="auto">
          <a:xfrm>
            <a:off x="959176" y="1185873"/>
            <a:ext cx="10273028" cy="4465621"/>
          </a:xfrm>
          <a:prstGeom prst="rect">
            <a:avLst/>
          </a:prstGeom>
          <a:noFill/>
          <a:ln w="9525">
            <a:noFill/>
            <a:miter lim="800000"/>
            <a:headEnd/>
            <a:tailEnd/>
          </a:ln>
        </p:spPr>
        <p:txBody>
          <a:bodyPr vert="horz" wrap="square" lIns="0" tIns="0" rIns="111191" bIns="0" numCol="1" anchor="t" anchorCtr="0" compatLnSpc="1">
            <a:prstTxWarp prst="textNoShape">
              <a:avLst/>
            </a:prstTxWarp>
          </a:bodyPr>
          <a:lstStyle>
            <a:lvl1pPr marL="170256" indent="-170256">
              <a:spcBef>
                <a:spcPts val="450"/>
              </a:spcBef>
              <a:buFont typeface="Arial" panose="020B0604020202020204" pitchFamily="34" charset="0"/>
              <a:buChar char="•"/>
              <a:defRPr sz="2400" b="0"/>
            </a:lvl1pPr>
            <a:lvl2pPr marL="521208" indent="-246888">
              <a:spcBef>
                <a:spcPts val="225"/>
              </a:spcBef>
              <a:buFont typeface="Arial Narrow" panose="020B0606020202030204" pitchFamily="34" charset="0"/>
              <a:buChar char="─"/>
              <a:defRPr sz="2000"/>
            </a:lvl2pPr>
            <a:lvl3pPr marL="777240" indent="-246888">
              <a:spcBef>
                <a:spcPts val="0"/>
              </a:spcBef>
              <a:buSzPct val="64000"/>
              <a:buFont typeface="Courier New" panose="02070309020205020404" pitchFamily="49" charset="0"/>
              <a:buChar char="o"/>
              <a:defRPr sz="1800"/>
            </a:lvl3pPr>
            <a:lvl4pPr marL="1024128" indent="-246888">
              <a:spcBef>
                <a:spcPts val="0"/>
              </a:spcBef>
              <a:defRPr sz="1600"/>
            </a:lvl4pPr>
            <a:lvl5pPr marL="1344168" indent="-246888">
              <a:spcBef>
                <a:spcPts val="0"/>
              </a:spcBef>
              <a:defRPr sz="1600"/>
            </a:lvl5pPr>
            <a:lvl6pPr>
              <a:spcBef>
                <a:spcPts val="0"/>
              </a:spcBef>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1"/>
          <p:cNvSpPr>
            <a:spLocks noGrp="1"/>
          </p:cNvSpPr>
          <p:nvPr>
            <p:ph type="title"/>
          </p:nvPr>
        </p:nvSpPr>
        <p:spPr bwMode="auto">
          <a:xfrm>
            <a:off x="959176" y="268298"/>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2800"/>
            </a:lvl1pPr>
          </a:lstStyle>
          <a:p>
            <a:pPr lvl="0"/>
            <a:r>
              <a:rPr lang="en-US"/>
              <a:t>Click to edit Master title style</a:t>
            </a:r>
            <a:endParaRPr lang="en-US" dirty="0"/>
          </a:p>
        </p:txBody>
      </p:sp>
    </p:spTree>
    <p:extLst>
      <p:ext uri="{BB962C8B-B14F-4D97-AF65-F5344CB8AC3E}">
        <p14:creationId xmlns:p14="http://schemas.microsoft.com/office/powerpoint/2010/main" val="155017243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spTree>
    <p:extLst>
      <p:ext uri="{BB962C8B-B14F-4D97-AF65-F5344CB8AC3E}">
        <p14:creationId xmlns:p14="http://schemas.microsoft.com/office/powerpoint/2010/main" val="286407297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ngle Column">
    <p:spTree>
      <p:nvGrpSpPr>
        <p:cNvPr id="1" name=""/>
        <p:cNvGrpSpPr/>
        <p:nvPr/>
      </p:nvGrpSpPr>
      <p:grpSpPr>
        <a:xfrm>
          <a:off x="0" y="0"/>
          <a:ext cx="0" cy="0"/>
          <a:chOff x="0" y="0"/>
          <a:chExt cx="0" cy="0"/>
        </a:xfrm>
      </p:grpSpPr>
      <p:sp>
        <p:nvSpPr>
          <p:cNvPr id="7" name="Date Placeholder 6"/>
          <p:cNvSpPr>
            <a:spLocks noGrp="1"/>
          </p:cNvSpPr>
          <p:nvPr>
            <p:ph type="dt" sz="half" idx="16"/>
          </p:nvPr>
        </p:nvSpPr>
        <p:spPr>
          <a:xfrm>
            <a:off x="9462357" y="6079561"/>
            <a:ext cx="1765593" cy="446452"/>
          </a:xfrm>
          <a:prstGeom prst="rect">
            <a:avLst/>
          </a:prstGeom>
        </p:spPr>
        <p:txBody>
          <a:bodyPr/>
          <a:lstStyle/>
          <a:p>
            <a:pPr>
              <a:defRPr/>
            </a:pPr>
            <a:fld id="{CBDE785E-5941-4EC8-B2EC-F797675B73B8}" type="datetime3">
              <a:rPr lang="en-US">
                <a:solidFill>
                  <a:prstClr val="black"/>
                </a:solidFill>
              </a:rPr>
              <a:pPr>
                <a:defRPr/>
              </a:pPr>
              <a:t>10 June 2020</a:t>
            </a:fld>
            <a:endParaRPr lang="en-US">
              <a:solidFill>
                <a:prstClr val="black"/>
              </a:solidFill>
            </a:endParaRPr>
          </a:p>
        </p:txBody>
      </p:sp>
      <p:sp>
        <p:nvSpPr>
          <p:cNvPr id="8" name="Slide Number Placeholder 7"/>
          <p:cNvSpPr>
            <a:spLocks noGrp="1"/>
          </p:cNvSpPr>
          <p:nvPr>
            <p:ph type="sldNum" sz="quarter" idx="17"/>
          </p:nvPr>
        </p:nvSpPr>
        <p:spPr/>
        <p:txBody>
          <a:bodyPr/>
          <a:lstStyle/>
          <a:p>
            <a:pPr>
              <a:defRPr/>
            </a:pPr>
            <a:fld id="{583AEE58-AB03-4533-B7B8-63113034422E}" type="slidenum">
              <a:rPr lang="en-US"/>
              <a:pPr>
                <a:defRPr/>
              </a:pPr>
              <a:t>‹#›</a:t>
            </a:fld>
            <a:endParaRPr lang="en-US"/>
          </a:p>
        </p:txBody>
      </p:sp>
      <p:sp>
        <p:nvSpPr>
          <p:cNvPr id="9" name="Footer Placeholder 8"/>
          <p:cNvSpPr>
            <a:spLocks noGrp="1"/>
          </p:cNvSpPr>
          <p:nvPr>
            <p:ph type="ftr" sz="quarter" idx="18"/>
          </p:nvPr>
        </p:nvSpPr>
        <p:spPr>
          <a:xfrm>
            <a:off x="3333321" y="6081891"/>
            <a:ext cx="6116107" cy="446452"/>
          </a:xfrm>
          <a:prstGeom prst="rect">
            <a:avLst/>
          </a:prstGeom>
        </p:spPr>
        <p:txBody>
          <a:bodyPr/>
          <a:lstStyle/>
          <a:p>
            <a:pPr>
              <a:defRPr/>
            </a:pPr>
            <a:r>
              <a:rPr>
                <a:solidFill>
                  <a:prstClr val="black"/>
                </a:solidFill>
              </a:rPr>
              <a:t>Title  │  Draft/Version#  │  Author/Department</a:t>
            </a:r>
            <a:endParaRPr dirty="0">
              <a:solidFill>
                <a:prstClr val="black"/>
              </a:solidFill>
            </a:endParaRPr>
          </a:p>
        </p:txBody>
      </p:sp>
      <p:sp>
        <p:nvSpPr>
          <p:cNvPr id="10" name="Title Placeholder 1"/>
          <p:cNvSpPr>
            <a:spLocks noGrp="1"/>
          </p:cNvSpPr>
          <p:nvPr>
            <p:ph type="title"/>
          </p:nvPr>
        </p:nvSpPr>
        <p:spPr bwMode="auto">
          <a:xfrm>
            <a:off x="959175" y="268290"/>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1" name="Text Placeholder 2"/>
          <p:cNvSpPr>
            <a:spLocks noGrp="1"/>
          </p:cNvSpPr>
          <p:nvPr>
            <p:ph idx="1"/>
          </p:nvPr>
        </p:nvSpPr>
        <p:spPr bwMode="auto">
          <a:xfrm>
            <a:off x="959175" y="1185862"/>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230916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3C7354-5B31-4FC9-A1E3-96B777422E6D}" type="datetimeFigureOut">
              <a:rPr lang="en-US" smtClean="0"/>
              <a:t>6/10/20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884B8B-C395-45FE-BE4D-8CE7D3BE17B5}" type="slidenum">
              <a:rPr lang="en-US" smtClean="0"/>
              <a:t>‹#›</a:t>
            </a:fld>
            <a:endParaRPr lang="en-US"/>
          </a:p>
        </p:txBody>
      </p:sp>
    </p:spTree>
    <p:extLst>
      <p:ext uri="{BB962C8B-B14F-4D97-AF65-F5344CB8AC3E}">
        <p14:creationId xmlns:p14="http://schemas.microsoft.com/office/powerpoint/2010/main" val="3317832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spTree>
    <p:extLst>
      <p:ext uri="{BB962C8B-B14F-4D97-AF65-F5344CB8AC3E}">
        <p14:creationId xmlns:p14="http://schemas.microsoft.com/office/powerpoint/2010/main" val="333397178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FX Purple">
    <p:bg>
      <p:bgPr>
        <a:solidFill>
          <a:schemeClr val="tx2"/>
        </a:solidFill>
        <a:effectLst/>
      </p:bgPr>
    </p:bg>
    <p:spTree>
      <p:nvGrpSpPr>
        <p:cNvPr id="1" name=""/>
        <p:cNvGrpSpPr/>
        <p:nvPr/>
      </p:nvGrpSpPr>
      <p:grpSpPr>
        <a:xfrm>
          <a:off x="0" y="0"/>
          <a:ext cx="0" cy="0"/>
          <a:chOff x="0" y="0"/>
          <a:chExt cx="0" cy="0"/>
        </a:xfrm>
      </p:grpSpPr>
      <p:sp>
        <p:nvSpPr>
          <p:cNvPr id="34" name="Rectangle 8"/>
          <p:cNvSpPr>
            <a:spLocks noGrp="1" noChangeArrowheads="1"/>
          </p:cNvSpPr>
          <p:nvPr>
            <p:ph type="ctrTitle" sz="quarter" hasCustomPrompt="1"/>
          </p:nvPr>
        </p:nvSpPr>
        <p:spPr>
          <a:xfrm>
            <a:off x="2241065" y="3346274"/>
            <a:ext cx="9375379" cy="550535"/>
          </a:xfrm>
        </p:spPr>
        <p:txBody>
          <a:bodyPr wrap="square">
            <a:spAutoFit/>
          </a:bodyPr>
          <a:lstStyle>
            <a:lvl1pPr algn="l">
              <a:defRPr sz="3975" baseline="0">
                <a:solidFill>
                  <a:schemeClr val="bg1"/>
                </a:solidFill>
              </a:defRPr>
            </a:lvl1pPr>
          </a:lstStyle>
          <a:p>
            <a:r>
              <a:rPr lang="en-US" dirty="0"/>
              <a:t>Click to add presentation title</a:t>
            </a:r>
          </a:p>
        </p:txBody>
      </p:sp>
      <p:sp>
        <p:nvSpPr>
          <p:cNvPr id="35"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817103" rtl="0" eaLnBrk="1" fontAlgn="auto" latinLnBrk="0" hangingPunct="1">
              <a:lnSpc>
                <a:spcPct val="80000"/>
              </a:lnSpc>
              <a:spcBef>
                <a:spcPct val="25000"/>
              </a:spcBef>
              <a:spcAft>
                <a:spcPts val="0"/>
              </a:spcAft>
              <a:buClrTx/>
              <a:buSzPct val="90000"/>
              <a:buFontTx/>
              <a:buNone/>
              <a:tabLst/>
              <a:defRPr sz="1725" baseline="0">
                <a:solidFill>
                  <a:schemeClr val="bg1"/>
                </a:solidFill>
              </a:defRPr>
            </a:lvl1pPr>
          </a:lstStyle>
          <a:p>
            <a:r>
              <a:rPr lang="en-US" dirty="0"/>
              <a:t>Click to add Author/Department/Subtitle</a:t>
            </a:r>
          </a:p>
        </p:txBody>
      </p:sp>
      <p:sp>
        <p:nvSpPr>
          <p:cNvPr id="36" name="Text Placeholder 7"/>
          <p:cNvSpPr>
            <a:spLocks noGrp="1"/>
          </p:cNvSpPr>
          <p:nvPr>
            <p:ph type="body" sz="quarter" idx="12" hasCustomPrompt="1"/>
          </p:nvPr>
        </p:nvSpPr>
        <p:spPr>
          <a:xfrm>
            <a:off x="2241063" y="5578203"/>
            <a:ext cx="9365773" cy="310620"/>
          </a:xfrm>
        </p:spPr>
        <p:txBody>
          <a:bodyPr/>
          <a:lstStyle>
            <a:lvl1pPr>
              <a:tabLst/>
              <a:defRPr sz="1650" b="0">
                <a:solidFill>
                  <a:schemeClr val="bg1"/>
                </a:solidFill>
              </a:defRPr>
            </a:lvl1pPr>
          </a:lstStyle>
          <a:p>
            <a:pPr lvl="0"/>
            <a:r>
              <a:rPr lang="en-US" dirty="0"/>
              <a:t>Click to add Date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27380" y="2635302"/>
            <a:ext cx="2873623" cy="1680797"/>
          </a:xfrm>
          <a:prstGeom prst="rect">
            <a:avLst/>
          </a:prstGeom>
        </p:spPr>
      </p:pic>
    </p:spTree>
    <p:extLst>
      <p:ext uri="{BB962C8B-B14F-4D97-AF65-F5344CB8AC3E}">
        <p14:creationId xmlns:p14="http://schemas.microsoft.com/office/powerpoint/2010/main" val="331362601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FX Gray">
    <p:bg>
      <p:bgPr>
        <a:solidFill>
          <a:schemeClr val="accent2"/>
        </a:solidFill>
        <a:effectLst/>
      </p:bgPr>
    </p:bg>
    <p:spTree>
      <p:nvGrpSpPr>
        <p:cNvPr id="1" name=""/>
        <p:cNvGrpSpPr/>
        <p:nvPr/>
      </p:nvGrpSpPr>
      <p:grpSpPr>
        <a:xfrm>
          <a:off x="0" y="0"/>
          <a:ext cx="0" cy="0"/>
          <a:chOff x="0" y="0"/>
          <a:chExt cx="0" cy="0"/>
        </a:xfrm>
      </p:grpSpPr>
      <p:sp>
        <p:nvSpPr>
          <p:cNvPr id="38" name="Rectangle 8"/>
          <p:cNvSpPr>
            <a:spLocks noGrp="1" noChangeArrowheads="1"/>
          </p:cNvSpPr>
          <p:nvPr>
            <p:ph type="ctrTitle" sz="quarter" hasCustomPrompt="1"/>
          </p:nvPr>
        </p:nvSpPr>
        <p:spPr>
          <a:xfrm>
            <a:off x="2241065" y="3346278"/>
            <a:ext cx="9375379" cy="550535"/>
          </a:xfrm>
        </p:spPr>
        <p:txBody>
          <a:bodyPr wrap="square">
            <a:spAutoFit/>
          </a:bodyPr>
          <a:lstStyle>
            <a:lvl1pPr algn="l">
              <a:defRPr sz="3975" baseline="0">
                <a:solidFill>
                  <a:schemeClr val="bg1"/>
                </a:solidFill>
              </a:defRPr>
            </a:lvl1pPr>
          </a:lstStyle>
          <a:p>
            <a:r>
              <a:rPr lang="en-US" dirty="0"/>
              <a:t>Click to add presentation title</a:t>
            </a:r>
          </a:p>
        </p:txBody>
      </p:sp>
      <p:sp>
        <p:nvSpPr>
          <p:cNvPr id="39"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817103" rtl="0" eaLnBrk="1" fontAlgn="auto" latinLnBrk="0" hangingPunct="1">
              <a:lnSpc>
                <a:spcPct val="80000"/>
              </a:lnSpc>
              <a:spcBef>
                <a:spcPct val="25000"/>
              </a:spcBef>
              <a:spcAft>
                <a:spcPts val="0"/>
              </a:spcAft>
              <a:buClrTx/>
              <a:buSzPct val="90000"/>
              <a:buFontTx/>
              <a:buNone/>
              <a:tabLst/>
              <a:defRPr sz="1725" baseline="0">
                <a:solidFill>
                  <a:schemeClr val="bg1"/>
                </a:solidFill>
              </a:defRPr>
            </a:lvl1pPr>
          </a:lstStyle>
          <a:p>
            <a:r>
              <a:rPr lang="en-US" dirty="0"/>
              <a:t>Click to add Author/Department/Subtitle</a:t>
            </a:r>
          </a:p>
        </p:txBody>
      </p:sp>
      <p:sp>
        <p:nvSpPr>
          <p:cNvPr id="40" name="Text Placeholder 7"/>
          <p:cNvSpPr>
            <a:spLocks noGrp="1"/>
          </p:cNvSpPr>
          <p:nvPr>
            <p:ph type="body" sz="quarter" idx="12" hasCustomPrompt="1"/>
          </p:nvPr>
        </p:nvSpPr>
        <p:spPr>
          <a:xfrm>
            <a:off x="2241063" y="5578203"/>
            <a:ext cx="9365773" cy="310620"/>
          </a:xfrm>
        </p:spPr>
        <p:txBody>
          <a:bodyPr/>
          <a:lstStyle>
            <a:lvl1pPr>
              <a:tabLst/>
              <a:defRPr sz="1650" b="0">
                <a:solidFill>
                  <a:schemeClr val="bg1"/>
                </a:solidFill>
              </a:defRPr>
            </a:lvl1pPr>
          </a:lstStyle>
          <a:p>
            <a:pPr lvl="0"/>
            <a:r>
              <a:rPr lang="en-US" dirty="0"/>
              <a:t>Click to add Date</a:t>
            </a:r>
          </a:p>
        </p:txBody>
      </p:sp>
      <p:grpSp>
        <p:nvGrpSpPr>
          <p:cNvPr id="27" name="Group 26"/>
          <p:cNvGrpSpPr/>
          <p:nvPr userDrawn="1"/>
        </p:nvGrpSpPr>
        <p:grpSpPr>
          <a:xfrm rot="16200000">
            <a:off x="-401337" y="2833909"/>
            <a:ext cx="3109329" cy="1302260"/>
            <a:chOff x="720725" y="554038"/>
            <a:chExt cx="1035051" cy="431801"/>
          </a:xfrm>
        </p:grpSpPr>
        <p:sp>
          <p:nvSpPr>
            <p:cNvPr id="28" name="Freeform 7"/>
            <p:cNvSpPr>
              <a:spLocks noEditPoints="1"/>
            </p:cNvSpPr>
            <p:nvPr userDrawn="1"/>
          </p:nvSpPr>
          <p:spPr bwMode="auto">
            <a:xfrm>
              <a:off x="1690688" y="763588"/>
              <a:ext cx="65088" cy="65088"/>
            </a:xfrm>
            <a:custGeom>
              <a:avLst/>
              <a:gdLst>
                <a:gd name="T0" fmla="*/ 183 w 205"/>
                <a:gd name="T1" fmla="*/ 79 h 204"/>
                <a:gd name="T2" fmla="*/ 163 w 205"/>
                <a:gd name="T3" fmla="*/ 42 h 204"/>
                <a:gd name="T4" fmla="*/ 125 w 205"/>
                <a:gd name="T5" fmla="*/ 20 h 204"/>
                <a:gd name="T6" fmla="*/ 80 w 205"/>
                <a:gd name="T7" fmla="*/ 20 h 204"/>
                <a:gd name="T8" fmla="*/ 44 w 205"/>
                <a:gd name="T9" fmla="*/ 42 h 204"/>
                <a:gd name="T10" fmla="*/ 23 w 205"/>
                <a:gd name="T11" fmla="*/ 79 h 204"/>
                <a:gd name="T12" fmla="*/ 23 w 205"/>
                <a:gd name="T13" fmla="*/ 125 h 204"/>
                <a:gd name="T14" fmla="*/ 44 w 205"/>
                <a:gd name="T15" fmla="*/ 163 h 204"/>
                <a:gd name="T16" fmla="*/ 80 w 205"/>
                <a:gd name="T17" fmla="*/ 184 h 204"/>
                <a:gd name="T18" fmla="*/ 125 w 205"/>
                <a:gd name="T19" fmla="*/ 184 h 204"/>
                <a:gd name="T20" fmla="*/ 163 w 205"/>
                <a:gd name="T21" fmla="*/ 163 h 204"/>
                <a:gd name="T22" fmla="*/ 183 w 205"/>
                <a:gd name="T23" fmla="*/ 125 h 204"/>
                <a:gd name="T24" fmla="*/ 81 w 205"/>
                <a:gd name="T25" fmla="*/ 107 h 204"/>
                <a:gd name="T26" fmla="*/ 63 w 205"/>
                <a:gd name="T27" fmla="*/ 163 h 204"/>
                <a:gd name="T28" fmla="*/ 108 w 205"/>
                <a:gd name="T29" fmla="*/ 39 h 204"/>
                <a:gd name="T30" fmla="*/ 136 w 205"/>
                <a:gd name="T31" fmla="*/ 48 h 204"/>
                <a:gd name="T32" fmla="*/ 146 w 205"/>
                <a:gd name="T33" fmla="*/ 73 h 204"/>
                <a:gd name="T34" fmla="*/ 135 w 205"/>
                <a:gd name="T35" fmla="*/ 95 h 204"/>
                <a:gd name="T36" fmla="*/ 125 w 205"/>
                <a:gd name="T37" fmla="*/ 100 h 204"/>
                <a:gd name="T38" fmla="*/ 138 w 205"/>
                <a:gd name="T39" fmla="*/ 114 h 204"/>
                <a:gd name="T40" fmla="*/ 143 w 205"/>
                <a:gd name="T41" fmla="*/ 138 h 204"/>
                <a:gd name="T42" fmla="*/ 146 w 205"/>
                <a:gd name="T43" fmla="*/ 157 h 204"/>
                <a:gd name="T44" fmla="*/ 128 w 205"/>
                <a:gd name="T45" fmla="*/ 163 h 204"/>
                <a:gd name="T46" fmla="*/ 121 w 205"/>
                <a:gd name="T47" fmla="*/ 135 h 204"/>
                <a:gd name="T48" fmla="*/ 115 w 205"/>
                <a:gd name="T49" fmla="*/ 113 h 204"/>
                <a:gd name="T50" fmla="*/ 99 w 205"/>
                <a:gd name="T51" fmla="*/ 107 h 204"/>
                <a:gd name="T52" fmla="*/ 104 w 205"/>
                <a:gd name="T53" fmla="*/ 90 h 204"/>
                <a:gd name="T54" fmla="*/ 121 w 205"/>
                <a:gd name="T55" fmla="*/ 85 h 204"/>
                <a:gd name="T56" fmla="*/ 126 w 205"/>
                <a:gd name="T57" fmla="*/ 73 h 204"/>
                <a:gd name="T58" fmla="*/ 121 w 205"/>
                <a:gd name="T59" fmla="*/ 62 h 204"/>
                <a:gd name="T60" fmla="*/ 104 w 205"/>
                <a:gd name="T61" fmla="*/ 57 h 204"/>
                <a:gd name="T62" fmla="*/ 81 w 205"/>
                <a:gd name="T63" fmla="*/ 90 h 204"/>
                <a:gd name="T64" fmla="*/ 0 w 205"/>
                <a:gd name="T65" fmla="*/ 103 h 204"/>
                <a:gd name="T66" fmla="*/ 11 w 205"/>
                <a:gd name="T67" fmla="*/ 55 h 204"/>
                <a:gd name="T68" fmla="*/ 40 w 205"/>
                <a:gd name="T69" fmla="*/ 22 h 204"/>
                <a:gd name="T70" fmla="*/ 80 w 205"/>
                <a:gd name="T71" fmla="*/ 3 h 204"/>
                <a:gd name="T72" fmla="*/ 125 w 205"/>
                <a:gd name="T73" fmla="*/ 3 h 204"/>
                <a:gd name="T74" fmla="*/ 166 w 205"/>
                <a:gd name="T75" fmla="*/ 22 h 204"/>
                <a:gd name="T76" fmla="*/ 195 w 205"/>
                <a:gd name="T77" fmla="*/ 55 h 204"/>
                <a:gd name="T78" fmla="*/ 205 w 205"/>
                <a:gd name="T79" fmla="*/ 103 h 204"/>
                <a:gd name="T80" fmla="*/ 195 w 205"/>
                <a:gd name="T81" fmla="*/ 149 h 204"/>
                <a:gd name="T82" fmla="*/ 166 w 205"/>
                <a:gd name="T83" fmla="*/ 183 h 204"/>
                <a:gd name="T84" fmla="*/ 125 w 205"/>
                <a:gd name="T85" fmla="*/ 202 h 204"/>
                <a:gd name="T86" fmla="*/ 80 w 205"/>
                <a:gd name="T87" fmla="*/ 202 h 204"/>
                <a:gd name="T88" fmla="*/ 40 w 205"/>
                <a:gd name="T89" fmla="*/ 183 h 204"/>
                <a:gd name="T90" fmla="*/ 11 w 205"/>
                <a:gd name="T91" fmla="*/ 149 h 204"/>
                <a:gd name="T92" fmla="*/ 0 w 205"/>
                <a:gd name="T93"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204">
                  <a:moveTo>
                    <a:pt x="185" y="103"/>
                  </a:moveTo>
                  <a:lnTo>
                    <a:pt x="183" y="79"/>
                  </a:lnTo>
                  <a:lnTo>
                    <a:pt x="175" y="59"/>
                  </a:lnTo>
                  <a:lnTo>
                    <a:pt x="163" y="42"/>
                  </a:lnTo>
                  <a:lnTo>
                    <a:pt x="145" y="28"/>
                  </a:lnTo>
                  <a:lnTo>
                    <a:pt x="125" y="20"/>
                  </a:lnTo>
                  <a:lnTo>
                    <a:pt x="103" y="18"/>
                  </a:lnTo>
                  <a:lnTo>
                    <a:pt x="80" y="20"/>
                  </a:lnTo>
                  <a:lnTo>
                    <a:pt x="60" y="28"/>
                  </a:lnTo>
                  <a:lnTo>
                    <a:pt x="44" y="42"/>
                  </a:lnTo>
                  <a:lnTo>
                    <a:pt x="31" y="59"/>
                  </a:lnTo>
                  <a:lnTo>
                    <a:pt x="23" y="79"/>
                  </a:lnTo>
                  <a:lnTo>
                    <a:pt x="20" y="103"/>
                  </a:lnTo>
                  <a:lnTo>
                    <a:pt x="23" y="125"/>
                  </a:lnTo>
                  <a:lnTo>
                    <a:pt x="31" y="147"/>
                  </a:lnTo>
                  <a:lnTo>
                    <a:pt x="44" y="163"/>
                  </a:lnTo>
                  <a:lnTo>
                    <a:pt x="60" y="177"/>
                  </a:lnTo>
                  <a:lnTo>
                    <a:pt x="80" y="184"/>
                  </a:lnTo>
                  <a:lnTo>
                    <a:pt x="103" y="188"/>
                  </a:lnTo>
                  <a:lnTo>
                    <a:pt x="125" y="184"/>
                  </a:lnTo>
                  <a:lnTo>
                    <a:pt x="145" y="177"/>
                  </a:lnTo>
                  <a:lnTo>
                    <a:pt x="163" y="163"/>
                  </a:lnTo>
                  <a:lnTo>
                    <a:pt x="175" y="147"/>
                  </a:lnTo>
                  <a:lnTo>
                    <a:pt x="183" y="125"/>
                  </a:lnTo>
                  <a:lnTo>
                    <a:pt x="185" y="103"/>
                  </a:lnTo>
                  <a:close/>
                  <a:moveTo>
                    <a:pt x="81" y="107"/>
                  </a:moveTo>
                  <a:lnTo>
                    <a:pt x="81" y="163"/>
                  </a:lnTo>
                  <a:lnTo>
                    <a:pt x="63" y="163"/>
                  </a:lnTo>
                  <a:lnTo>
                    <a:pt x="63" y="39"/>
                  </a:lnTo>
                  <a:lnTo>
                    <a:pt x="108" y="39"/>
                  </a:lnTo>
                  <a:lnTo>
                    <a:pt x="125" y="42"/>
                  </a:lnTo>
                  <a:lnTo>
                    <a:pt x="136" y="48"/>
                  </a:lnTo>
                  <a:lnTo>
                    <a:pt x="144" y="59"/>
                  </a:lnTo>
                  <a:lnTo>
                    <a:pt x="146" y="73"/>
                  </a:lnTo>
                  <a:lnTo>
                    <a:pt x="143" y="85"/>
                  </a:lnTo>
                  <a:lnTo>
                    <a:pt x="135" y="95"/>
                  </a:lnTo>
                  <a:lnTo>
                    <a:pt x="125" y="99"/>
                  </a:lnTo>
                  <a:lnTo>
                    <a:pt x="125" y="100"/>
                  </a:lnTo>
                  <a:lnTo>
                    <a:pt x="133" y="104"/>
                  </a:lnTo>
                  <a:lnTo>
                    <a:pt x="138" y="114"/>
                  </a:lnTo>
                  <a:lnTo>
                    <a:pt x="141" y="128"/>
                  </a:lnTo>
                  <a:lnTo>
                    <a:pt x="143" y="138"/>
                  </a:lnTo>
                  <a:lnTo>
                    <a:pt x="144" y="148"/>
                  </a:lnTo>
                  <a:lnTo>
                    <a:pt x="146" y="157"/>
                  </a:lnTo>
                  <a:lnTo>
                    <a:pt x="149" y="163"/>
                  </a:lnTo>
                  <a:lnTo>
                    <a:pt x="128" y="163"/>
                  </a:lnTo>
                  <a:lnTo>
                    <a:pt x="124" y="149"/>
                  </a:lnTo>
                  <a:lnTo>
                    <a:pt x="121" y="135"/>
                  </a:lnTo>
                  <a:lnTo>
                    <a:pt x="119" y="120"/>
                  </a:lnTo>
                  <a:lnTo>
                    <a:pt x="115" y="113"/>
                  </a:lnTo>
                  <a:lnTo>
                    <a:pt x="109" y="108"/>
                  </a:lnTo>
                  <a:lnTo>
                    <a:pt x="99" y="107"/>
                  </a:lnTo>
                  <a:lnTo>
                    <a:pt x="81" y="107"/>
                  </a:lnTo>
                  <a:close/>
                  <a:moveTo>
                    <a:pt x="104" y="90"/>
                  </a:moveTo>
                  <a:lnTo>
                    <a:pt x="114" y="89"/>
                  </a:lnTo>
                  <a:lnTo>
                    <a:pt x="121" y="85"/>
                  </a:lnTo>
                  <a:lnTo>
                    <a:pt x="125" y="79"/>
                  </a:lnTo>
                  <a:lnTo>
                    <a:pt x="126" y="73"/>
                  </a:lnTo>
                  <a:lnTo>
                    <a:pt x="125" y="67"/>
                  </a:lnTo>
                  <a:lnTo>
                    <a:pt x="121" y="62"/>
                  </a:lnTo>
                  <a:lnTo>
                    <a:pt x="114" y="58"/>
                  </a:lnTo>
                  <a:lnTo>
                    <a:pt x="104" y="57"/>
                  </a:lnTo>
                  <a:lnTo>
                    <a:pt x="81" y="57"/>
                  </a:lnTo>
                  <a:lnTo>
                    <a:pt x="81" y="90"/>
                  </a:lnTo>
                  <a:lnTo>
                    <a:pt x="104" y="90"/>
                  </a:lnTo>
                  <a:close/>
                  <a:moveTo>
                    <a:pt x="0" y="103"/>
                  </a:moveTo>
                  <a:lnTo>
                    <a:pt x="3" y="78"/>
                  </a:lnTo>
                  <a:lnTo>
                    <a:pt x="11" y="55"/>
                  </a:lnTo>
                  <a:lnTo>
                    <a:pt x="24" y="37"/>
                  </a:lnTo>
                  <a:lnTo>
                    <a:pt x="40" y="22"/>
                  </a:lnTo>
                  <a:lnTo>
                    <a:pt x="59" y="10"/>
                  </a:lnTo>
                  <a:lnTo>
                    <a:pt x="80" y="3"/>
                  </a:lnTo>
                  <a:lnTo>
                    <a:pt x="103" y="0"/>
                  </a:lnTo>
                  <a:lnTo>
                    <a:pt x="125" y="3"/>
                  </a:lnTo>
                  <a:lnTo>
                    <a:pt x="146" y="10"/>
                  </a:lnTo>
                  <a:lnTo>
                    <a:pt x="166" y="22"/>
                  </a:lnTo>
                  <a:lnTo>
                    <a:pt x="183" y="37"/>
                  </a:lnTo>
                  <a:lnTo>
                    <a:pt x="195" y="55"/>
                  </a:lnTo>
                  <a:lnTo>
                    <a:pt x="202" y="78"/>
                  </a:lnTo>
                  <a:lnTo>
                    <a:pt x="205" y="103"/>
                  </a:lnTo>
                  <a:lnTo>
                    <a:pt x="202" y="127"/>
                  </a:lnTo>
                  <a:lnTo>
                    <a:pt x="195" y="149"/>
                  </a:lnTo>
                  <a:lnTo>
                    <a:pt x="183" y="168"/>
                  </a:lnTo>
                  <a:lnTo>
                    <a:pt x="166" y="183"/>
                  </a:lnTo>
                  <a:lnTo>
                    <a:pt x="146" y="194"/>
                  </a:lnTo>
                  <a:lnTo>
                    <a:pt x="125" y="202"/>
                  </a:lnTo>
                  <a:lnTo>
                    <a:pt x="103" y="204"/>
                  </a:lnTo>
                  <a:lnTo>
                    <a:pt x="80" y="202"/>
                  </a:lnTo>
                  <a:lnTo>
                    <a:pt x="59" y="194"/>
                  </a:lnTo>
                  <a:lnTo>
                    <a:pt x="40" y="183"/>
                  </a:lnTo>
                  <a:lnTo>
                    <a:pt x="24" y="168"/>
                  </a:lnTo>
                  <a:lnTo>
                    <a:pt x="11" y="149"/>
                  </a:lnTo>
                  <a:lnTo>
                    <a:pt x="3" y="127"/>
                  </a:lnTo>
                  <a:lnTo>
                    <a:pt x="0" y="10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720725" y="554038"/>
              <a:ext cx="938213" cy="279400"/>
            </a:xfrm>
            <a:custGeom>
              <a:avLst/>
              <a:gdLst>
                <a:gd name="T0" fmla="*/ 2561 w 2952"/>
                <a:gd name="T1" fmla="*/ 410 h 881"/>
                <a:gd name="T2" fmla="*/ 2169 w 2952"/>
                <a:gd name="T3" fmla="*/ 221 h 881"/>
                <a:gd name="T4" fmla="*/ 1469 w 2952"/>
                <a:gd name="T5" fmla="*/ 347 h 881"/>
                <a:gd name="T6" fmla="*/ 1367 w 2952"/>
                <a:gd name="T7" fmla="*/ 286 h 881"/>
                <a:gd name="T8" fmla="*/ 1224 w 2952"/>
                <a:gd name="T9" fmla="*/ 292 h 881"/>
                <a:gd name="T10" fmla="*/ 1096 w 2952"/>
                <a:gd name="T11" fmla="*/ 381 h 881"/>
                <a:gd name="T12" fmla="*/ 1027 w 2952"/>
                <a:gd name="T13" fmla="*/ 445 h 881"/>
                <a:gd name="T14" fmla="*/ 920 w 2952"/>
                <a:gd name="T15" fmla="*/ 322 h 881"/>
                <a:gd name="T16" fmla="*/ 749 w 2952"/>
                <a:gd name="T17" fmla="*/ 277 h 881"/>
                <a:gd name="T18" fmla="*/ 568 w 2952"/>
                <a:gd name="T19" fmla="*/ 327 h 881"/>
                <a:gd name="T20" fmla="*/ 480 w 2952"/>
                <a:gd name="T21" fmla="*/ 310 h 881"/>
                <a:gd name="T22" fmla="*/ 503 w 2952"/>
                <a:gd name="T23" fmla="*/ 0 h 881"/>
                <a:gd name="T24" fmla="*/ 226 w 2952"/>
                <a:gd name="T25" fmla="*/ 492 h 881"/>
                <a:gd name="T26" fmla="*/ 445 w 2952"/>
                <a:gd name="T27" fmla="*/ 623 h 881"/>
                <a:gd name="T28" fmla="*/ 516 w 2952"/>
                <a:gd name="T29" fmla="*/ 779 h 881"/>
                <a:gd name="T30" fmla="*/ 659 w 2952"/>
                <a:gd name="T31" fmla="*/ 867 h 881"/>
                <a:gd name="T32" fmla="*/ 839 w 2952"/>
                <a:gd name="T33" fmla="*/ 868 h 881"/>
                <a:gd name="T34" fmla="*/ 975 w 2952"/>
                <a:gd name="T35" fmla="*/ 791 h 881"/>
                <a:gd name="T36" fmla="*/ 848 w 2952"/>
                <a:gd name="T37" fmla="*/ 686 h 881"/>
                <a:gd name="T38" fmla="*/ 793 w 2952"/>
                <a:gd name="T39" fmla="*/ 729 h 881"/>
                <a:gd name="T40" fmla="*/ 701 w 2952"/>
                <a:gd name="T41" fmla="*/ 722 h 881"/>
                <a:gd name="T42" fmla="*/ 639 w 2952"/>
                <a:gd name="T43" fmla="*/ 644 h 881"/>
                <a:gd name="T44" fmla="*/ 1052 w 2952"/>
                <a:gd name="T45" fmla="*/ 699 h 881"/>
                <a:gd name="T46" fmla="*/ 1150 w 2952"/>
                <a:gd name="T47" fmla="*/ 829 h 881"/>
                <a:gd name="T48" fmla="*/ 1309 w 2952"/>
                <a:gd name="T49" fmla="*/ 881 h 881"/>
                <a:gd name="T50" fmla="*/ 1426 w 2952"/>
                <a:gd name="T51" fmla="*/ 842 h 881"/>
                <a:gd name="T52" fmla="*/ 1471 w 2952"/>
                <a:gd name="T53" fmla="*/ 851 h 881"/>
                <a:gd name="T54" fmla="*/ 2952 w 2952"/>
                <a:gd name="T55" fmla="*/ 851 h 881"/>
                <a:gd name="T56" fmla="*/ 664 w 2952"/>
                <a:gd name="T57" fmla="*/ 448 h 881"/>
                <a:gd name="T58" fmla="*/ 749 w 2952"/>
                <a:gd name="T59" fmla="*/ 406 h 881"/>
                <a:gd name="T60" fmla="*/ 838 w 2952"/>
                <a:gd name="T61" fmla="*/ 447 h 881"/>
                <a:gd name="T62" fmla="*/ 843 w 2952"/>
                <a:gd name="T63" fmla="*/ 495 h 881"/>
                <a:gd name="T64" fmla="*/ 752 w 2952"/>
                <a:gd name="T65" fmla="*/ 495 h 881"/>
                <a:gd name="T66" fmla="*/ 643 w 2952"/>
                <a:gd name="T67" fmla="*/ 495 h 881"/>
                <a:gd name="T68" fmla="*/ 1280 w 2952"/>
                <a:gd name="T69" fmla="*/ 696 h 881"/>
                <a:gd name="T70" fmla="*/ 1234 w 2952"/>
                <a:gd name="T71" fmla="*/ 607 h 881"/>
                <a:gd name="T72" fmla="*/ 1245 w 2952"/>
                <a:gd name="T73" fmla="*/ 508 h 881"/>
                <a:gd name="T74" fmla="*/ 1304 w 2952"/>
                <a:gd name="T75" fmla="*/ 441 h 881"/>
                <a:gd name="T76" fmla="*/ 1399 w 2952"/>
                <a:gd name="T77" fmla="*/ 441 h 881"/>
                <a:gd name="T78" fmla="*/ 1454 w 2952"/>
                <a:gd name="T79" fmla="*/ 508 h 881"/>
                <a:gd name="T80" fmla="*/ 1464 w 2952"/>
                <a:gd name="T81" fmla="*/ 605 h 881"/>
                <a:gd name="T82" fmla="*/ 1431 w 2952"/>
                <a:gd name="T83" fmla="*/ 686 h 881"/>
                <a:gd name="T84" fmla="*/ 1350 w 2952"/>
                <a:gd name="T85" fmla="*/ 721 h 881"/>
                <a:gd name="T86" fmla="*/ 2128 w 2952"/>
                <a:gd name="T87" fmla="*/ 41 h 881"/>
                <a:gd name="T88" fmla="*/ 2124 w 2952"/>
                <a:gd name="T89" fmla="*/ 336 h 881"/>
                <a:gd name="T90" fmla="*/ 2124 w 2952"/>
                <a:gd name="T91" fmla="*/ 672 h 881"/>
                <a:gd name="T92" fmla="*/ 2172 w 2952"/>
                <a:gd name="T93" fmla="*/ 513 h 881"/>
                <a:gd name="T94" fmla="*/ 2172 w 2952"/>
                <a:gd name="T95" fmla="*/ 626 h 881"/>
                <a:gd name="T96" fmla="*/ 2255 w 2952"/>
                <a:gd name="T97" fmla="*/ 809 h 881"/>
                <a:gd name="T98" fmla="*/ 2561 w 2952"/>
                <a:gd name="T99" fmla="*/ 472 h 881"/>
                <a:gd name="T100" fmla="*/ 2860 w 2952"/>
                <a:gd name="T101" fmla="*/ 80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2" h="881">
                  <a:moveTo>
                    <a:pt x="2704" y="572"/>
                  </a:moveTo>
                  <a:lnTo>
                    <a:pt x="2950" y="295"/>
                  </a:lnTo>
                  <a:lnTo>
                    <a:pt x="2661" y="295"/>
                  </a:lnTo>
                  <a:lnTo>
                    <a:pt x="2561" y="410"/>
                  </a:lnTo>
                  <a:lnTo>
                    <a:pt x="2458" y="295"/>
                  </a:lnTo>
                  <a:lnTo>
                    <a:pt x="1909" y="295"/>
                  </a:lnTo>
                  <a:lnTo>
                    <a:pt x="1909" y="221"/>
                  </a:lnTo>
                  <a:lnTo>
                    <a:pt x="2169" y="221"/>
                  </a:lnTo>
                  <a:lnTo>
                    <a:pt x="2169" y="0"/>
                  </a:lnTo>
                  <a:lnTo>
                    <a:pt x="1471" y="0"/>
                  </a:lnTo>
                  <a:lnTo>
                    <a:pt x="1471" y="347"/>
                  </a:lnTo>
                  <a:lnTo>
                    <a:pt x="1469" y="347"/>
                  </a:lnTo>
                  <a:lnTo>
                    <a:pt x="1446" y="325"/>
                  </a:lnTo>
                  <a:lnTo>
                    <a:pt x="1421" y="307"/>
                  </a:lnTo>
                  <a:lnTo>
                    <a:pt x="1395" y="295"/>
                  </a:lnTo>
                  <a:lnTo>
                    <a:pt x="1367" y="286"/>
                  </a:lnTo>
                  <a:lnTo>
                    <a:pt x="1337" y="281"/>
                  </a:lnTo>
                  <a:lnTo>
                    <a:pt x="1306" y="280"/>
                  </a:lnTo>
                  <a:lnTo>
                    <a:pt x="1264" y="282"/>
                  </a:lnTo>
                  <a:lnTo>
                    <a:pt x="1224" y="292"/>
                  </a:lnTo>
                  <a:lnTo>
                    <a:pt x="1186" y="307"/>
                  </a:lnTo>
                  <a:lnTo>
                    <a:pt x="1154" y="327"/>
                  </a:lnTo>
                  <a:lnTo>
                    <a:pt x="1123" y="352"/>
                  </a:lnTo>
                  <a:lnTo>
                    <a:pt x="1096" y="381"/>
                  </a:lnTo>
                  <a:lnTo>
                    <a:pt x="1074" y="413"/>
                  </a:lnTo>
                  <a:lnTo>
                    <a:pt x="1055" y="448"/>
                  </a:lnTo>
                  <a:lnTo>
                    <a:pt x="1042" y="487"/>
                  </a:lnTo>
                  <a:lnTo>
                    <a:pt x="1027" y="445"/>
                  </a:lnTo>
                  <a:lnTo>
                    <a:pt x="1007" y="407"/>
                  </a:lnTo>
                  <a:lnTo>
                    <a:pt x="983" y="375"/>
                  </a:lnTo>
                  <a:lnTo>
                    <a:pt x="954" y="346"/>
                  </a:lnTo>
                  <a:lnTo>
                    <a:pt x="920" y="322"/>
                  </a:lnTo>
                  <a:lnTo>
                    <a:pt x="884" y="302"/>
                  </a:lnTo>
                  <a:lnTo>
                    <a:pt x="843" y="289"/>
                  </a:lnTo>
                  <a:lnTo>
                    <a:pt x="798" y="280"/>
                  </a:lnTo>
                  <a:lnTo>
                    <a:pt x="749" y="277"/>
                  </a:lnTo>
                  <a:lnTo>
                    <a:pt x="699" y="280"/>
                  </a:lnTo>
                  <a:lnTo>
                    <a:pt x="652" y="290"/>
                  </a:lnTo>
                  <a:lnTo>
                    <a:pt x="608" y="306"/>
                  </a:lnTo>
                  <a:lnTo>
                    <a:pt x="568" y="327"/>
                  </a:lnTo>
                  <a:lnTo>
                    <a:pt x="534" y="354"/>
                  </a:lnTo>
                  <a:lnTo>
                    <a:pt x="505" y="386"/>
                  </a:lnTo>
                  <a:lnTo>
                    <a:pt x="480" y="422"/>
                  </a:lnTo>
                  <a:lnTo>
                    <a:pt x="480" y="310"/>
                  </a:lnTo>
                  <a:lnTo>
                    <a:pt x="226" y="310"/>
                  </a:lnTo>
                  <a:lnTo>
                    <a:pt x="226" y="189"/>
                  </a:lnTo>
                  <a:lnTo>
                    <a:pt x="503" y="189"/>
                  </a:lnTo>
                  <a:lnTo>
                    <a:pt x="503" y="0"/>
                  </a:lnTo>
                  <a:lnTo>
                    <a:pt x="0" y="0"/>
                  </a:lnTo>
                  <a:lnTo>
                    <a:pt x="0" y="851"/>
                  </a:lnTo>
                  <a:lnTo>
                    <a:pt x="226" y="851"/>
                  </a:lnTo>
                  <a:lnTo>
                    <a:pt x="226" y="492"/>
                  </a:lnTo>
                  <a:lnTo>
                    <a:pt x="452" y="492"/>
                  </a:lnTo>
                  <a:lnTo>
                    <a:pt x="445" y="533"/>
                  </a:lnTo>
                  <a:lnTo>
                    <a:pt x="441" y="577"/>
                  </a:lnTo>
                  <a:lnTo>
                    <a:pt x="445" y="623"/>
                  </a:lnTo>
                  <a:lnTo>
                    <a:pt x="455" y="668"/>
                  </a:lnTo>
                  <a:lnTo>
                    <a:pt x="470" y="708"/>
                  </a:lnTo>
                  <a:lnTo>
                    <a:pt x="491" y="746"/>
                  </a:lnTo>
                  <a:lnTo>
                    <a:pt x="516" y="779"/>
                  </a:lnTo>
                  <a:lnTo>
                    <a:pt x="546" y="808"/>
                  </a:lnTo>
                  <a:lnTo>
                    <a:pt x="581" y="833"/>
                  </a:lnTo>
                  <a:lnTo>
                    <a:pt x="618" y="852"/>
                  </a:lnTo>
                  <a:lnTo>
                    <a:pt x="659" y="867"/>
                  </a:lnTo>
                  <a:lnTo>
                    <a:pt x="703" y="876"/>
                  </a:lnTo>
                  <a:lnTo>
                    <a:pt x="749" y="878"/>
                  </a:lnTo>
                  <a:lnTo>
                    <a:pt x="797" y="876"/>
                  </a:lnTo>
                  <a:lnTo>
                    <a:pt x="839" y="868"/>
                  </a:lnTo>
                  <a:lnTo>
                    <a:pt x="879" y="857"/>
                  </a:lnTo>
                  <a:lnTo>
                    <a:pt x="914" y="839"/>
                  </a:lnTo>
                  <a:lnTo>
                    <a:pt x="947" y="817"/>
                  </a:lnTo>
                  <a:lnTo>
                    <a:pt x="975" y="791"/>
                  </a:lnTo>
                  <a:lnTo>
                    <a:pt x="1002" y="761"/>
                  </a:lnTo>
                  <a:lnTo>
                    <a:pt x="1023" y="726"/>
                  </a:lnTo>
                  <a:lnTo>
                    <a:pt x="1042" y="686"/>
                  </a:lnTo>
                  <a:lnTo>
                    <a:pt x="848" y="686"/>
                  </a:lnTo>
                  <a:lnTo>
                    <a:pt x="835" y="702"/>
                  </a:lnTo>
                  <a:lnTo>
                    <a:pt x="823" y="714"/>
                  </a:lnTo>
                  <a:lnTo>
                    <a:pt x="809" y="724"/>
                  </a:lnTo>
                  <a:lnTo>
                    <a:pt x="793" y="729"/>
                  </a:lnTo>
                  <a:lnTo>
                    <a:pt x="773" y="733"/>
                  </a:lnTo>
                  <a:lnTo>
                    <a:pt x="749" y="734"/>
                  </a:lnTo>
                  <a:lnTo>
                    <a:pt x="724" y="731"/>
                  </a:lnTo>
                  <a:lnTo>
                    <a:pt x="701" y="722"/>
                  </a:lnTo>
                  <a:lnTo>
                    <a:pt x="679" y="708"/>
                  </a:lnTo>
                  <a:lnTo>
                    <a:pt x="662" y="691"/>
                  </a:lnTo>
                  <a:lnTo>
                    <a:pt x="648" y="669"/>
                  </a:lnTo>
                  <a:lnTo>
                    <a:pt x="639" y="644"/>
                  </a:lnTo>
                  <a:lnTo>
                    <a:pt x="637" y="618"/>
                  </a:lnTo>
                  <a:lnTo>
                    <a:pt x="1032" y="618"/>
                  </a:lnTo>
                  <a:lnTo>
                    <a:pt x="1039" y="661"/>
                  </a:lnTo>
                  <a:lnTo>
                    <a:pt x="1052" y="699"/>
                  </a:lnTo>
                  <a:lnTo>
                    <a:pt x="1070" y="737"/>
                  </a:lnTo>
                  <a:lnTo>
                    <a:pt x="1093" y="772"/>
                  </a:lnTo>
                  <a:lnTo>
                    <a:pt x="1120" y="803"/>
                  </a:lnTo>
                  <a:lnTo>
                    <a:pt x="1150" y="829"/>
                  </a:lnTo>
                  <a:lnTo>
                    <a:pt x="1185" y="851"/>
                  </a:lnTo>
                  <a:lnTo>
                    <a:pt x="1224" y="867"/>
                  </a:lnTo>
                  <a:lnTo>
                    <a:pt x="1264" y="877"/>
                  </a:lnTo>
                  <a:lnTo>
                    <a:pt x="1309" y="881"/>
                  </a:lnTo>
                  <a:lnTo>
                    <a:pt x="1340" y="878"/>
                  </a:lnTo>
                  <a:lnTo>
                    <a:pt x="1371" y="871"/>
                  </a:lnTo>
                  <a:lnTo>
                    <a:pt x="1400" y="858"/>
                  </a:lnTo>
                  <a:lnTo>
                    <a:pt x="1426" y="842"/>
                  </a:lnTo>
                  <a:lnTo>
                    <a:pt x="1449" y="821"/>
                  </a:lnTo>
                  <a:lnTo>
                    <a:pt x="1469" y="796"/>
                  </a:lnTo>
                  <a:lnTo>
                    <a:pt x="1471" y="796"/>
                  </a:lnTo>
                  <a:lnTo>
                    <a:pt x="1471" y="851"/>
                  </a:lnTo>
                  <a:lnTo>
                    <a:pt x="2450" y="851"/>
                  </a:lnTo>
                  <a:lnTo>
                    <a:pt x="2553" y="734"/>
                  </a:lnTo>
                  <a:lnTo>
                    <a:pt x="2655" y="851"/>
                  </a:lnTo>
                  <a:lnTo>
                    <a:pt x="2952" y="851"/>
                  </a:lnTo>
                  <a:lnTo>
                    <a:pt x="2704" y="572"/>
                  </a:lnTo>
                  <a:close/>
                  <a:moveTo>
                    <a:pt x="643" y="495"/>
                  </a:moveTo>
                  <a:lnTo>
                    <a:pt x="652" y="470"/>
                  </a:lnTo>
                  <a:lnTo>
                    <a:pt x="664" y="448"/>
                  </a:lnTo>
                  <a:lnTo>
                    <a:pt x="682" y="430"/>
                  </a:lnTo>
                  <a:lnTo>
                    <a:pt x="702" y="417"/>
                  </a:lnTo>
                  <a:lnTo>
                    <a:pt x="724" y="408"/>
                  </a:lnTo>
                  <a:lnTo>
                    <a:pt x="749" y="406"/>
                  </a:lnTo>
                  <a:lnTo>
                    <a:pt x="777" y="408"/>
                  </a:lnTo>
                  <a:lnTo>
                    <a:pt x="800" y="417"/>
                  </a:lnTo>
                  <a:lnTo>
                    <a:pt x="822" y="430"/>
                  </a:lnTo>
                  <a:lnTo>
                    <a:pt x="838" y="447"/>
                  </a:lnTo>
                  <a:lnTo>
                    <a:pt x="850" y="470"/>
                  </a:lnTo>
                  <a:lnTo>
                    <a:pt x="858" y="495"/>
                  </a:lnTo>
                  <a:lnTo>
                    <a:pt x="854" y="495"/>
                  </a:lnTo>
                  <a:lnTo>
                    <a:pt x="843" y="495"/>
                  </a:lnTo>
                  <a:lnTo>
                    <a:pt x="825" y="495"/>
                  </a:lnTo>
                  <a:lnTo>
                    <a:pt x="804" y="495"/>
                  </a:lnTo>
                  <a:lnTo>
                    <a:pt x="779" y="495"/>
                  </a:lnTo>
                  <a:lnTo>
                    <a:pt x="752" y="495"/>
                  </a:lnTo>
                  <a:lnTo>
                    <a:pt x="677" y="495"/>
                  </a:lnTo>
                  <a:lnTo>
                    <a:pt x="659" y="495"/>
                  </a:lnTo>
                  <a:lnTo>
                    <a:pt x="647" y="495"/>
                  </a:lnTo>
                  <a:lnTo>
                    <a:pt x="643" y="495"/>
                  </a:lnTo>
                  <a:close/>
                  <a:moveTo>
                    <a:pt x="1350" y="721"/>
                  </a:moveTo>
                  <a:lnTo>
                    <a:pt x="1324" y="717"/>
                  </a:lnTo>
                  <a:lnTo>
                    <a:pt x="1301" y="709"/>
                  </a:lnTo>
                  <a:lnTo>
                    <a:pt x="1280" y="696"/>
                  </a:lnTo>
                  <a:lnTo>
                    <a:pt x="1264" y="677"/>
                  </a:lnTo>
                  <a:lnTo>
                    <a:pt x="1250" y="657"/>
                  </a:lnTo>
                  <a:lnTo>
                    <a:pt x="1240" y="633"/>
                  </a:lnTo>
                  <a:lnTo>
                    <a:pt x="1234" y="607"/>
                  </a:lnTo>
                  <a:lnTo>
                    <a:pt x="1231" y="581"/>
                  </a:lnTo>
                  <a:lnTo>
                    <a:pt x="1233" y="556"/>
                  </a:lnTo>
                  <a:lnTo>
                    <a:pt x="1238" y="531"/>
                  </a:lnTo>
                  <a:lnTo>
                    <a:pt x="1245" y="508"/>
                  </a:lnTo>
                  <a:lnTo>
                    <a:pt x="1255" y="487"/>
                  </a:lnTo>
                  <a:lnTo>
                    <a:pt x="1269" y="468"/>
                  </a:lnTo>
                  <a:lnTo>
                    <a:pt x="1284" y="453"/>
                  </a:lnTo>
                  <a:lnTo>
                    <a:pt x="1304" y="441"/>
                  </a:lnTo>
                  <a:lnTo>
                    <a:pt x="1325" y="433"/>
                  </a:lnTo>
                  <a:lnTo>
                    <a:pt x="1350" y="431"/>
                  </a:lnTo>
                  <a:lnTo>
                    <a:pt x="1376" y="433"/>
                  </a:lnTo>
                  <a:lnTo>
                    <a:pt x="1399" y="441"/>
                  </a:lnTo>
                  <a:lnTo>
                    <a:pt x="1417" y="453"/>
                  </a:lnTo>
                  <a:lnTo>
                    <a:pt x="1432" y="468"/>
                  </a:lnTo>
                  <a:lnTo>
                    <a:pt x="1445" y="487"/>
                  </a:lnTo>
                  <a:lnTo>
                    <a:pt x="1454" y="508"/>
                  </a:lnTo>
                  <a:lnTo>
                    <a:pt x="1460" y="531"/>
                  </a:lnTo>
                  <a:lnTo>
                    <a:pt x="1465" y="556"/>
                  </a:lnTo>
                  <a:lnTo>
                    <a:pt x="1465" y="581"/>
                  </a:lnTo>
                  <a:lnTo>
                    <a:pt x="1464" y="605"/>
                  </a:lnTo>
                  <a:lnTo>
                    <a:pt x="1460" y="628"/>
                  </a:lnTo>
                  <a:lnTo>
                    <a:pt x="1454" y="649"/>
                  </a:lnTo>
                  <a:lnTo>
                    <a:pt x="1444" y="669"/>
                  </a:lnTo>
                  <a:lnTo>
                    <a:pt x="1431" y="686"/>
                  </a:lnTo>
                  <a:lnTo>
                    <a:pt x="1416" y="701"/>
                  </a:lnTo>
                  <a:lnTo>
                    <a:pt x="1397" y="712"/>
                  </a:lnTo>
                  <a:lnTo>
                    <a:pt x="1375" y="718"/>
                  </a:lnTo>
                  <a:lnTo>
                    <a:pt x="1350" y="721"/>
                  </a:lnTo>
                  <a:close/>
                  <a:moveTo>
                    <a:pt x="2124" y="809"/>
                  </a:moveTo>
                  <a:lnTo>
                    <a:pt x="1690" y="809"/>
                  </a:lnTo>
                  <a:lnTo>
                    <a:pt x="1690" y="41"/>
                  </a:lnTo>
                  <a:lnTo>
                    <a:pt x="2128" y="41"/>
                  </a:lnTo>
                  <a:lnTo>
                    <a:pt x="2128" y="180"/>
                  </a:lnTo>
                  <a:lnTo>
                    <a:pt x="1868" y="180"/>
                  </a:lnTo>
                  <a:lnTo>
                    <a:pt x="1868" y="336"/>
                  </a:lnTo>
                  <a:lnTo>
                    <a:pt x="2124" y="336"/>
                  </a:lnTo>
                  <a:lnTo>
                    <a:pt x="2124" y="466"/>
                  </a:lnTo>
                  <a:lnTo>
                    <a:pt x="1866" y="466"/>
                  </a:lnTo>
                  <a:lnTo>
                    <a:pt x="1866" y="672"/>
                  </a:lnTo>
                  <a:lnTo>
                    <a:pt x="2124" y="672"/>
                  </a:lnTo>
                  <a:lnTo>
                    <a:pt x="2124" y="809"/>
                  </a:lnTo>
                  <a:close/>
                  <a:moveTo>
                    <a:pt x="1913" y="626"/>
                  </a:moveTo>
                  <a:lnTo>
                    <a:pt x="1913" y="513"/>
                  </a:lnTo>
                  <a:lnTo>
                    <a:pt x="2172" y="513"/>
                  </a:lnTo>
                  <a:lnTo>
                    <a:pt x="2172" y="310"/>
                  </a:lnTo>
                  <a:lnTo>
                    <a:pt x="2405" y="572"/>
                  </a:lnTo>
                  <a:lnTo>
                    <a:pt x="2172" y="836"/>
                  </a:lnTo>
                  <a:lnTo>
                    <a:pt x="2172" y="626"/>
                  </a:lnTo>
                  <a:lnTo>
                    <a:pt x="1913" y="626"/>
                  </a:lnTo>
                  <a:close/>
                  <a:moveTo>
                    <a:pt x="2551" y="673"/>
                  </a:moveTo>
                  <a:lnTo>
                    <a:pt x="2431" y="809"/>
                  </a:lnTo>
                  <a:lnTo>
                    <a:pt x="2255" y="809"/>
                  </a:lnTo>
                  <a:lnTo>
                    <a:pt x="2466" y="572"/>
                  </a:lnTo>
                  <a:lnTo>
                    <a:pt x="2255" y="336"/>
                  </a:lnTo>
                  <a:lnTo>
                    <a:pt x="2439" y="336"/>
                  </a:lnTo>
                  <a:lnTo>
                    <a:pt x="2561" y="472"/>
                  </a:lnTo>
                  <a:lnTo>
                    <a:pt x="2680" y="336"/>
                  </a:lnTo>
                  <a:lnTo>
                    <a:pt x="2857" y="336"/>
                  </a:lnTo>
                  <a:lnTo>
                    <a:pt x="2648" y="572"/>
                  </a:lnTo>
                  <a:lnTo>
                    <a:pt x="2860" y="809"/>
                  </a:lnTo>
                  <a:lnTo>
                    <a:pt x="2674" y="809"/>
                  </a:lnTo>
                  <a:lnTo>
                    <a:pt x="2551" y="67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257300" y="862013"/>
              <a:ext cx="52388" cy="96838"/>
            </a:xfrm>
            <a:custGeom>
              <a:avLst/>
              <a:gdLst>
                <a:gd name="T0" fmla="*/ 29 w 165"/>
                <a:gd name="T1" fmla="*/ 23 h 306"/>
                <a:gd name="T2" fmla="*/ 29 w 165"/>
                <a:gd name="T3" fmla="*/ 137 h 306"/>
                <a:gd name="T4" fmla="*/ 159 w 165"/>
                <a:gd name="T5" fmla="*/ 137 h 306"/>
                <a:gd name="T6" fmla="*/ 159 w 165"/>
                <a:gd name="T7" fmla="*/ 159 h 306"/>
                <a:gd name="T8" fmla="*/ 29 w 165"/>
                <a:gd name="T9" fmla="*/ 159 h 306"/>
                <a:gd name="T10" fmla="*/ 29 w 165"/>
                <a:gd name="T11" fmla="*/ 306 h 306"/>
                <a:gd name="T12" fmla="*/ 0 w 165"/>
                <a:gd name="T13" fmla="*/ 306 h 306"/>
                <a:gd name="T14" fmla="*/ 0 w 165"/>
                <a:gd name="T15" fmla="*/ 0 h 306"/>
                <a:gd name="T16" fmla="*/ 165 w 165"/>
                <a:gd name="T17" fmla="*/ 0 h 306"/>
                <a:gd name="T18" fmla="*/ 165 w 165"/>
                <a:gd name="T19" fmla="*/ 23 h 306"/>
                <a:gd name="T20" fmla="*/ 29 w 165"/>
                <a:gd name="T2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306">
                  <a:moveTo>
                    <a:pt x="29" y="23"/>
                  </a:moveTo>
                  <a:lnTo>
                    <a:pt x="29" y="137"/>
                  </a:lnTo>
                  <a:lnTo>
                    <a:pt x="159" y="137"/>
                  </a:lnTo>
                  <a:lnTo>
                    <a:pt x="159" y="159"/>
                  </a:lnTo>
                  <a:lnTo>
                    <a:pt x="29" y="159"/>
                  </a:lnTo>
                  <a:lnTo>
                    <a:pt x="29" y="306"/>
                  </a:lnTo>
                  <a:lnTo>
                    <a:pt x="0" y="306"/>
                  </a:lnTo>
                  <a:lnTo>
                    <a:pt x="0" y="0"/>
                  </a:lnTo>
                  <a:lnTo>
                    <a:pt x="165" y="0"/>
                  </a:lnTo>
                  <a:lnTo>
                    <a:pt x="165" y="23"/>
                  </a:lnTo>
                  <a:lnTo>
                    <a:pt x="29"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1" name="Freeform 10"/>
            <p:cNvSpPr>
              <a:spLocks/>
            </p:cNvSpPr>
            <p:nvPr userDrawn="1"/>
          </p:nvSpPr>
          <p:spPr bwMode="auto">
            <a:xfrm>
              <a:off x="1319213" y="889001"/>
              <a:ext cx="31750" cy="69850"/>
            </a:xfrm>
            <a:custGeom>
              <a:avLst/>
              <a:gdLst>
                <a:gd name="T0" fmla="*/ 83 w 100"/>
                <a:gd name="T1" fmla="*/ 25 h 218"/>
                <a:gd name="T2" fmla="*/ 67 w 100"/>
                <a:gd name="T3" fmla="*/ 26 h 218"/>
                <a:gd name="T4" fmla="*/ 53 w 100"/>
                <a:gd name="T5" fmla="*/ 32 h 218"/>
                <a:gd name="T6" fmla="*/ 43 w 100"/>
                <a:gd name="T7" fmla="*/ 41 h 218"/>
                <a:gd name="T8" fmla="*/ 36 w 100"/>
                <a:gd name="T9" fmla="*/ 54 h 218"/>
                <a:gd name="T10" fmla="*/ 31 w 100"/>
                <a:gd name="T11" fmla="*/ 66 h 218"/>
                <a:gd name="T12" fmla="*/ 27 w 100"/>
                <a:gd name="T13" fmla="*/ 81 h 218"/>
                <a:gd name="T14" fmla="*/ 26 w 100"/>
                <a:gd name="T15" fmla="*/ 97 h 218"/>
                <a:gd name="T16" fmla="*/ 26 w 100"/>
                <a:gd name="T17" fmla="*/ 218 h 218"/>
                <a:gd name="T18" fmla="*/ 1 w 100"/>
                <a:gd name="T19" fmla="*/ 218 h 218"/>
                <a:gd name="T20" fmla="*/ 1 w 100"/>
                <a:gd name="T21" fmla="*/ 67 h 218"/>
                <a:gd name="T22" fmla="*/ 0 w 100"/>
                <a:gd name="T23" fmla="*/ 5 h 218"/>
                <a:gd name="T24" fmla="*/ 25 w 100"/>
                <a:gd name="T25" fmla="*/ 5 h 218"/>
                <a:gd name="T26" fmla="*/ 26 w 100"/>
                <a:gd name="T27" fmla="*/ 35 h 218"/>
                <a:gd name="T28" fmla="*/ 37 w 100"/>
                <a:gd name="T29" fmla="*/ 20 h 218"/>
                <a:gd name="T30" fmla="*/ 51 w 100"/>
                <a:gd name="T31" fmla="*/ 9 h 218"/>
                <a:gd name="T32" fmla="*/ 68 w 100"/>
                <a:gd name="T33" fmla="*/ 1 h 218"/>
                <a:gd name="T34" fmla="*/ 88 w 100"/>
                <a:gd name="T35" fmla="*/ 0 h 218"/>
                <a:gd name="T36" fmla="*/ 95 w 100"/>
                <a:gd name="T37" fmla="*/ 0 h 218"/>
                <a:gd name="T38" fmla="*/ 100 w 100"/>
                <a:gd name="T39" fmla="*/ 0 h 218"/>
                <a:gd name="T40" fmla="*/ 100 w 100"/>
                <a:gd name="T41" fmla="*/ 26 h 218"/>
                <a:gd name="T42" fmla="*/ 95 w 100"/>
                <a:gd name="T43" fmla="*/ 25 h 218"/>
                <a:gd name="T44" fmla="*/ 90 w 100"/>
                <a:gd name="T45" fmla="*/ 25 h 218"/>
                <a:gd name="T46" fmla="*/ 83 w 100"/>
                <a:gd name="T47" fmla="*/ 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18">
                  <a:moveTo>
                    <a:pt x="83" y="25"/>
                  </a:moveTo>
                  <a:lnTo>
                    <a:pt x="67" y="26"/>
                  </a:lnTo>
                  <a:lnTo>
                    <a:pt x="53" y="32"/>
                  </a:lnTo>
                  <a:lnTo>
                    <a:pt x="43" y="41"/>
                  </a:lnTo>
                  <a:lnTo>
                    <a:pt x="36" y="54"/>
                  </a:lnTo>
                  <a:lnTo>
                    <a:pt x="31" y="66"/>
                  </a:lnTo>
                  <a:lnTo>
                    <a:pt x="27" y="81"/>
                  </a:lnTo>
                  <a:lnTo>
                    <a:pt x="26" y="97"/>
                  </a:lnTo>
                  <a:lnTo>
                    <a:pt x="26" y="218"/>
                  </a:lnTo>
                  <a:lnTo>
                    <a:pt x="1" y="218"/>
                  </a:lnTo>
                  <a:lnTo>
                    <a:pt x="1" y="67"/>
                  </a:lnTo>
                  <a:lnTo>
                    <a:pt x="0" y="5"/>
                  </a:lnTo>
                  <a:lnTo>
                    <a:pt x="25" y="5"/>
                  </a:lnTo>
                  <a:lnTo>
                    <a:pt x="26" y="35"/>
                  </a:lnTo>
                  <a:lnTo>
                    <a:pt x="37" y="20"/>
                  </a:lnTo>
                  <a:lnTo>
                    <a:pt x="51" y="9"/>
                  </a:lnTo>
                  <a:lnTo>
                    <a:pt x="68" y="1"/>
                  </a:lnTo>
                  <a:lnTo>
                    <a:pt x="88" y="0"/>
                  </a:lnTo>
                  <a:lnTo>
                    <a:pt x="95" y="0"/>
                  </a:lnTo>
                  <a:lnTo>
                    <a:pt x="100" y="0"/>
                  </a:lnTo>
                  <a:lnTo>
                    <a:pt x="100" y="26"/>
                  </a:lnTo>
                  <a:lnTo>
                    <a:pt x="95" y="25"/>
                  </a:lnTo>
                  <a:lnTo>
                    <a:pt x="90" y="25"/>
                  </a:lnTo>
                  <a:lnTo>
                    <a:pt x="83" y="2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2" name="Freeform 11"/>
            <p:cNvSpPr>
              <a:spLocks noEditPoints="1"/>
            </p:cNvSpPr>
            <p:nvPr userDrawn="1"/>
          </p:nvSpPr>
          <p:spPr bwMode="auto">
            <a:xfrm>
              <a:off x="1354138" y="889001"/>
              <a:ext cx="57150" cy="71438"/>
            </a:xfrm>
            <a:custGeom>
              <a:avLst/>
              <a:gdLst>
                <a:gd name="T0" fmla="*/ 27 w 183"/>
                <a:gd name="T1" fmla="*/ 116 h 223"/>
                <a:gd name="T2" fmla="*/ 28 w 183"/>
                <a:gd name="T3" fmla="*/ 136 h 223"/>
                <a:gd name="T4" fmla="*/ 33 w 183"/>
                <a:gd name="T5" fmla="*/ 155 h 223"/>
                <a:gd name="T6" fmla="*/ 40 w 183"/>
                <a:gd name="T7" fmla="*/ 171 h 223"/>
                <a:gd name="T8" fmla="*/ 50 w 183"/>
                <a:gd name="T9" fmla="*/ 185 h 223"/>
                <a:gd name="T10" fmla="*/ 62 w 183"/>
                <a:gd name="T11" fmla="*/ 195 h 223"/>
                <a:gd name="T12" fmla="*/ 78 w 183"/>
                <a:gd name="T13" fmla="*/ 201 h 223"/>
                <a:gd name="T14" fmla="*/ 97 w 183"/>
                <a:gd name="T15" fmla="*/ 203 h 223"/>
                <a:gd name="T16" fmla="*/ 113 w 183"/>
                <a:gd name="T17" fmla="*/ 202 h 223"/>
                <a:gd name="T18" fmla="*/ 127 w 183"/>
                <a:gd name="T19" fmla="*/ 196 h 223"/>
                <a:gd name="T20" fmla="*/ 138 w 183"/>
                <a:gd name="T21" fmla="*/ 188 h 223"/>
                <a:gd name="T22" fmla="*/ 146 w 183"/>
                <a:gd name="T23" fmla="*/ 178 h 223"/>
                <a:gd name="T24" fmla="*/ 152 w 183"/>
                <a:gd name="T25" fmla="*/ 167 h 223"/>
                <a:gd name="T26" fmla="*/ 156 w 183"/>
                <a:gd name="T27" fmla="*/ 156 h 223"/>
                <a:gd name="T28" fmla="*/ 181 w 183"/>
                <a:gd name="T29" fmla="*/ 156 h 223"/>
                <a:gd name="T30" fmla="*/ 173 w 183"/>
                <a:gd name="T31" fmla="*/ 176 h 223"/>
                <a:gd name="T32" fmla="*/ 164 w 183"/>
                <a:gd name="T33" fmla="*/ 192 h 223"/>
                <a:gd name="T34" fmla="*/ 151 w 183"/>
                <a:gd name="T35" fmla="*/ 206 h 223"/>
                <a:gd name="T36" fmla="*/ 136 w 183"/>
                <a:gd name="T37" fmla="*/ 216 h 223"/>
                <a:gd name="T38" fmla="*/ 116 w 183"/>
                <a:gd name="T39" fmla="*/ 221 h 223"/>
                <a:gd name="T40" fmla="*/ 93 w 183"/>
                <a:gd name="T41" fmla="*/ 223 h 223"/>
                <a:gd name="T42" fmla="*/ 71 w 183"/>
                <a:gd name="T43" fmla="*/ 221 h 223"/>
                <a:gd name="T44" fmla="*/ 52 w 183"/>
                <a:gd name="T45" fmla="*/ 215 h 223"/>
                <a:gd name="T46" fmla="*/ 36 w 183"/>
                <a:gd name="T47" fmla="*/ 205 h 223"/>
                <a:gd name="T48" fmla="*/ 22 w 183"/>
                <a:gd name="T49" fmla="*/ 191 h 223"/>
                <a:gd name="T50" fmla="*/ 12 w 183"/>
                <a:gd name="T51" fmla="*/ 176 h 223"/>
                <a:gd name="T52" fmla="*/ 6 w 183"/>
                <a:gd name="T53" fmla="*/ 157 h 223"/>
                <a:gd name="T54" fmla="*/ 1 w 183"/>
                <a:gd name="T55" fmla="*/ 137 h 223"/>
                <a:gd name="T56" fmla="*/ 0 w 183"/>
                <a:gd name="T57" fmla="*/ 115 h 223"/>
                <a:gd name="T58" fmla="*/ 1 w 183"/>
                <a:gd name="T59" fmla="*/ 92 h 223"/>
                <a:gd name="T60" fmla="*/ 6 w 183"/>
                <a:gd name="T61" fmla="*/ 71 h 223"/>
                <a:gd name="T62" fmla="*/ 13 w 183"/>
                <a:gd name="T63" fmla="*/ 51 h 223"/>
                <a:gd name="T64" fmla="*/ 23 w 183"/>
                <a:gd name="T65" fmla="*/ 35 h 223"/>
                <a:gd name="T66" fmla="*/ 37 w 183"/>
                <a:gd name="T67" fmla="*/ 20 h 223"/>
                <a:gd name="T68" fmla="*/ 53 w 183"/>
                <a:gd name="T69" fmla="*/ 9 h 223"/>
                <a:gd name="T70" fmla="*/ 73 w 183"/>
                <a:gd name="T71" fmla="*/ 2 h 223"/>
                <a:gd name="T72" fmla="*/ 97 w 183"/>
                <a:gd name="T73" fmla="*/ 0 h 223"/>
                <a:gd name="T74" fmla="*/ 118 w 183"/>
                <a:gd name="T75" fmla="*/ 1 h 223"/>
                <a:gd name="T76" fmla="*/ 135 w 183"/>
                <a:gd name="T77" fmla="*/ 7 h 223"/>
                <a:gd name="T78" fmla="*/ 150 w 183"/>
                <a:gd name="T79" fmla="*/ 17 h 223"/>
                <a:gd name="T80" fmla="*/ 161 w 183"/>
                <a:gd name="T81" fmla="*/ 30 h 223"/>
                <a:gd name="T82" fmla="*/ 169 w 183"/>
                <a:gd name="T83" fmla="*/ 44 h 223"/>
                <a:gd name="T84" fmla="*/ 176 w 183"/>
                <a:gd name="T85" fmla="*/ 60 h 223"/>
                <a:gd name="T86" fmla="*/ 179 w 183"/>
                <a:gd name="T87" fmla="*/ 78 h 223"/>
                <a:gd name="T88" fmla="*/ 182 w 183"/>
                <a:gd name="T89" fmla="*/ 97 h 223"/>
                <a:gd name="T90" fmla="*/ 183 w 183"/>
                <a:gd name="T91" fmla="*/ 116 h 223"/>
                <a:gd name="T92" fmla="*/ 27 w 183"/>
                <a:gd name="T93" fmla="*/ 116 h 223"/>
                <a:gd name="T94" fmla="*/ 28 w 183"/>
                <a:gd name="T95" fmla="*/ 96 h 223"/>
                <a:gd name="T96" fmla="*/ 156 w 183"/>
                <a:gd name="T97" fmla="*/ 96 h 223"/>
                <a:gd name="T98" fmla="*/ 153 w 183"/>
                <a:gd name="T99" fmla="*/ 76 h 223"/>
                <a:gd name="T100" fmla="*/ 150 w 183"/>
                <a:gd name="T101" fmla="*/ 57 h 223"/>
                <a:gd name="T102" fmla="*/ 141 w 183"/>
                <a:gd name="T103" fmla="*/ 42 h 223"/>
                <a:gd name="T104" fmla="*/ 128 w 183"/>
                <a:gd name="T105" fmla="*/ 30 h 223"/>
                <a:gd name="T106" fmla="*/ 113 w 183"/>
                <a:gd name="T107" fmla="*/ 22 h 223"/>
                <a:gd name="T108" fmla="*/ 96 w 183"/>
                <a:gd name="T109" fmla="*/ 19 h 223"/>
                <a:gd name="T110" fmla="*/ 78 w 183"/>
                <a:gd name="T111" fmla="*/ 21 h 223"/>
                <a:gd name="T112" fmla="*/ 62 w 183"/>
                <a:gd name="T113" fmla="*/ 27 h 223"/>
                <a:gd name="T114" fmla="*/ 50 w 183"/>
                <a:gd name="T115" fmla="*/ 39 h 223"/>
                <a:gd name="T116" fmla="*/ 40 w 183"/>
                <a:gd name="T117" fmla="*/ 55 h 223"/>
                <a:gd name="T118" fmla="*/ 32 w 183"/>
                <a:gd name="T119" fmla="*/ 73 h 223"/>
                <a:gd name="T120" fmla="*/ 28 w 183"/>
                <a:gd name="T121" fmla="*/ 9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223">
                  <a:moveTo>
                    <a:pt x="27" y="116"/>
                  </a:moveTo>
                  <a:lnTo>
                    <a:pt x="28" y="136"/>
                  </a:lnTo>
                  <a:lnTo>
                    <a:pt x="33" y="155"/>
                  </a:lnTo>
                  <a:lnTo>
                    <a:pt x="40" y="171"/>
                  </a:lnTo>
                  <a:lnTo>
                    <a:pt x="50" y="185"/>
                  </a:lnTo>
                  <a:lnTo>
                    <a:pt x="62" y="195"/>
                  </a:lnTo>
                  <a:lnTo>
                    <a:pt x="78" y="201"/>
                  </a:lnTo>
                  <a:lnTo>
                    <a:pt x="97" y="203"/>
                  </a:lnTo>
                  <a:lnTo>
                    <a:pt x="113" y="202"/>
                  </a:lnTo>
                  <a:lnTo>
                    <a:pt x="127" y="196"/>
                  </a:lnTo>
                  <a:lnTo>
                    <a:pt x="138" y="188"/>
                  </a:lnTo>
                  <a:lnTo>
                    <a:pt x="146" y="178"/>
                  </a:lnTo>
                  <a:lnTo>
                    <a:pt x="152" y="167"/>
                  </a:lnTo>
                  <a:lnTo>
                    <a:pt x="156" y="156"/>
                  </a:lnTo>
                  <a:lnTo>
                    <a:pt x="181" y="156"/>
                  </a:lnTo>
                  <a:lnTo>
                    <a:pt x="173" y="176"/>
                  </a:lnTo>
                  <a:lnTo>
                    <a:pt x="164" y="192"/>
                  </a:lnTo>
                  <a:lnTo>
                    <a:pt x="151" y="206"/>
                  </a:lnTo>
                  <a:lnTo>
                    <a:pt x="136" y="216"/>
                  </a:lnTo>
                  <a:lnTo>
                    <a:pt x="116" y="221"/>
                  </a:lnTo>
                  <a:lnTo>
                    <a:pt x="93" y="223"/>
                  </a:lnTo>
                  <a:lnTo>
                    <a:pt x="71" y="221"/>
                  </a:lnTo>
                  <a:lnTo>
                    <a:pt x="52" y="215"/>
                  </a:lnTo>
                  <a:lnTo>
                    <a:pt x="36" y="205"/>
                  </a:lnTo>
                  <a:lnTo>
                    <a:pt x="22" y="191"/>
                  </a:lnTo>
                  <a:lnTo>
                    <a:pt x="12" y="176"/>
                  </a:lnTo>
                  <a:lnTo>
                    <a:pt x="6" y="157"/>
                  </a:lnTo>
                  <a:lnTo>
                    <a:pt x="1" y="137"/>
                  </a:lnTo>
                  <a:lnTo>
                    <a:pt x="0" y="115"/>
                  </a:lnTo>
                  <a:lnTo>
                    <a:pt x="1" y="92"/>
                  </a:lnTo>
                  <a:lnTo>
                    <a:pt x="6" y="71"/>
                  </a:lnTo>
                  <a:lnTo>
                    <a:pt x="13" y="51"/>
                  </a:lnTo>
                  <a:lnTo>
                    <a:pt x="23" y="35"/>
                  </a:lnTo>
                  <a:lnTo>
                    <a:pt x="37" y="20"/>
                  </a:lnTo>
                  <a:lnTo>
                    <a:pt x="53" y="9"/>
                  </a:lnTo>
                  <a:lnTo>
                    <a:pt x="73" y="2"/>
                  </a:lnTo>
                  <a:lnTo>
                    <a:pt x="97" y="0"/>
                  </a:lnTo>
                  <a:lnTo>
                    <a:pt x="118" y="1"/>
                  </a:lnTo>
                  <a:lnTo>
                    <a:pt x="135" y="7"/>
                  </a:lnTo>
                  <a:lnTo>
                    <a:pt x="150" y="17"/>
                  </a:lnTo>
                  <a:lnTo>
                    <a:pt x="161" y="30"/>
                  </a:lnTo>
                  <a:lnTo>
                    <a:pt x="169" y="44"/>
                  </a:lnTo>
                  <a:lnTo>
                    <a:pt x="176" y="60"/>
                  </a:lnTo>
                  <a:lnTo>
                    <a:pt x="179" y="78"/>
                  </a:lnTo>
                  <a:lnTo>
                    <a:pt x="182" y="97"/>
                  </a:lnTo>
                  <a:lnTo>
                    <a:pt x="183" y="116"/>
                  </a:lnTo>
                  <a:lnTo>
                    <a:pt x="27" y="116"/>
                  </a:lnTo>
                  <a:close/>
                  <a:moveTo>
                    <a:pt x="28" y="96"/>
                  </a:moveTo>
                  <a:lnTo>
                    <a:pt x="156" y="96"/>
                  </a:lnTo>
                  <a:lnTo>
                    <a:pt x="153" y="76"/>
                  </a:lnTo>
                  <a:lnTo>
                    <a:pt x="150" y="57"/>
                  </a:lnTo>
                  <a:lnTo>
                    <a:pt x="141" y="42"/>
                  </a:lnTo>
                  <a:lnTo>
                    <a:pt x="128" y="30"/>
                  </a:lnTo>
                  <a:lnTo>
                    <a:pt x="113" y="22"/>
                  </a:lnTo>
                  <a:lnTo>
                    <a:pt x="96" y="19"/>
                  </a:lnTo>
                  <a:lnTo>
                    <a:pt x="78" y="21"/>
                  </a:lnTo>
                  <a:lnTo>
                    <a:pt x="62" y="27"/>
                  </a:lnTo>
                  <a:lnTo>
                    <a:pt x="50" y="39"/>
                  </a:lnTo>
                  <a:lnTo>
                    <a:pt x="40" y="55"/>
                  </a:lnTo>
                  <a:lnTo>
                    <a:pt x="32" y="73"/>
                  </a:lnTo>
                  <a:lnTo>
                    <a:pt x="28" y="9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3" name="Freeform 12"/>
            <p:cNvSpPr>
              <a:spLocks noEditPoints="1"/>
            </p:cNvSpPr>
            <p:nvPr userDrawn="1"/>
          </p:nvSpPr>
          <p:spPr bwMode="auto">
            <a:xfrm>
              <a:off x="1425575" y="862013"/>
              <a:ext cx="9525" cy="96838"/>
            </a:xfrm>
            <a:custGeom>
              <a:avLst/>
              <a:gdLst>
                <a:gd name="T0" fmla="*/ 0 w 30"/>
                <a:gd name="T1" fmla="*/ 31 h 304"/>
                <a:gd name="T2" fmla="*/ 0 w 30"/>
                <a:gd name="T3" fmla="*/ 0 h 304"/>
                <a:gd name="T4" fmla="*/ 30 w 30"/>
                <a:gd name="T5" fmla="*/ 0 h 304"/>
                <a:gd name="T6" fmla="*/ 30 w 30"/>
                <a:gd name="T7" fmla="*/ 31 h 304"/>
                <a:gd name="T8" fmla="*/ 0 w 30"/>
                <a:gd name="T9" fmla="*/ 31 h 304"/>
                <a:gd name="T10" fmla="*/ 3 w 30"/>
                <a:gd name="T11" fmla="*/ 304 h 304"/>
                <a:gd name="T12" fmla="*/ 3 w 30"/>
                <a:gd name="T13" fmla="*/ 91 h 304"/>
                <a:gd name="T14" fmla="*/ 28 w 30"/>
                <a:gd name="T15" fmla="*/ 91 h 304"/>
                <a:gd name="T16" fmla="*/ 28 w 30"/>
                <a:gd name="T17" fmla="*/ 304 h 304"/>
                <a:gd name="T18" fmla="*/ 3 w 30"/>
                <a:gd name="T19"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4">
                  <a:moveTo>
                    <a:pt x="0" y="31"/>
                  </a:moveTo>
                  <a:lnTo>
                    <a:pt x="0" y="0"/>
                  </a:lnTo>
                  <a:lnTo>
                    <a:pt x="30" y="0"/>
                  </a:lnTo>
                  <a:lnTo>
                    <a:pt x="30" y="31"/>
                  </a:lnTo>
                  <a:lnTo>
                    <a:pt x="0" y="31"/>
                  </a:lnTo>
                  <a:close/>
                  <a:moveTo>
                    <a:pt x="3" y="304"/>
                  </a:moveTo>
                  <a:lnTo>
                    <a:pt x="3" y="91"/>
                  </a:lnTo>
                  <a:lnTo>
                    <a:pt x="28" y="91"/>
                  </a:lnTo>
                  <a:lnTo>
                    <a:pt x="28" y="304"/>
                  </a:lnTo>
                  <a:lnTo>
                    <a:pt x="3" y="30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4" name="Freeform 13"/>
            <p:cNvSpPr>
              <a:spLocks noEditPoints="1"/>
            </p:cNvSpPr>
            <p:nvPr userDrawn="1"/>
          </p:nvSpPr>
          <p:spPr bwMode="auto">
            <a:xfrm>
              <a:off x="1450975" y="889001"/>
              <a:ext cx="58738" cy="96838"/>
            </a:xfrm>
            <a:custGeom>
              <a:avLst/>
              <a:gdLst>
                <a:gd name="T0" fmla="*/ 149 w 188"/>
                <a:gd name="T1" fmla="*/ 203 h 303"/>
                <a:gd name="T2" fmla="*/ 115 w 188"/>
                <a:gd name="T3" fmla="*/ 221 h 303"/>
                <a:gd name="T4" fmla="*/ 71 w 188"/>
                <a:gd name="T5" fmla="*/ 221 h 303"/>
                <a:gd name="T6" fmla="*/ 36 w 188"/>
                <a:gd name="T7" fmla="*/ 202 h 303"/>
                <a:gd name="T8" fmla="*/ 12 w 188"/>
                <a:gd name="T9" fmla="*/ 172 h 303"/>
                <a:gd name="T10" fmla="*/ 1 w 188"/>
                <a:gd name="T11" fmla="*/ 132 h 303"/>
                <a:gd name="T12" fmla="*/ 1 w 188"/>
                <a:gd name="T13" fmla="*/ 90 h 303"/>
                <a:gd name="T14" fmla="*/ 12 w 188"/>
                <a:gd name="T15" fmla="*/ 51 h 303"/>
                <a:gd name="T16" fmla="*/ 36 w 188"/>
                <a:gd name="T17" fmla="*/ 20 h 303"/>
                <a:gd name="T18" fmla="*/ 71 w 188"/>
                <a:gd name="T19" fmla="*/ 2 h 303"/>
                <a:gd name="T20" fmla="*/ 116 w 188"/>
                <a:gd name="T21" fmla="*/ 2 h 303"/>
                <a:gd name="T22" fmla="*/ 149 w 188"/>
                <a:gd name="T23" fmla="*/ 20 h 303"/>
                <a:gd name="T24" fmla="*/ 163 w 188"/>
                <a:gd name="T25" fmla="*/ 5 h 303"/>
                <a:gd name="T26" fmla="*/ 187 w 188"/>
                <a:gd name="T27" fmla="*/ 69 h 303"/>
                <a:gd name="T28" fmla="*/ 186 w 188"/>
                <a:gd name="T29" fmla="*/ 243 h 303"/>
                <a:gd name="T30" fmla="*/ 171 w 188"/>
                <a:gd name="T31" fmla="*/ 275 h 303"/>
                <a:gd name="T32" fmla="*/ 141 w 188"/>
                <a:gd name="T33" fmla="*/ 296 h 303"/>
                <a:gd name="T34" fmla="*/ 96 w 188"/>
                <a:gd name="T35" fmla="*/ 303 h 303"/>
                <a:gd name="T36" fmla="*/ 62 w 188"/>
                <a:gd name="T37" fmla="*/ 300 h 303"/>
                <a:gd name="T38" fmla="*/ 33 w 188"/>
                <a:gd name="T39" fmla="*/ 286 h 303"/>
                <a:gd name="T40" fmla="*/ 16 w 188"/>
                <a:gd name="T41" fmla="*/ 261 h 303"/>
                <a:gd name="T42" fmla="*/ 40 w 188"/>
                <a:gd name="T43" fmla="*/ 242 h 303"/>
                <a:gd name="T44" fmla="*/ 52 w 188"/>
                <a:gd name="T45" fmla="*/ 270 h 303"/>
                <a:gd name="T46" fmla="*/ 78 w 188"/>
                <a:gd name="T47" fmla="*/ 282 h 303"/>
                <a:gd name="T48" fmla="*/ 115 w 188"/>
                <a:gd name="T49" fmla="*/ 282 h 303"/>
                <a:gd name="T50" fmla="*/ 144 w 188"/>
                <a:gd name="T51" fmla="*/ 266 h 303"/>
                <a:gd name="T52" fmla="*/ 159 w 188"/>
                <a:gd name="T53" fmla="*/ 238 h 303"/>
                <a:gd name="T54" fmla="*/ 162 w 188"/>
                <a:gd name="T55" fmla="*/ 187 h 303"/>
                <a:gd name="T56" fmla="*/ 116 w 188"/>
                <a:gd name="T57" fmla="*/ 200 h 303"/>
                <a:gd name="T58" fmla="*/ 142 w 188"/>
                <a:gd name="T59" fmla="*/ 182 h 303"/>
                <a:gd name="T60" fmla="*/ 157 w 188"/>
                <a:gd name="T61" fmla="*/ 151 h 303"/>
                <a:gd name="T62" fmla="*/ 162 w 188"/>
                <a:gd name="T63" fmla="*/ 111 h 303"/>
                <a:gd name="T64" fmla="*/ 157 w 188"/>
                <a:gd name="T65" fmla="*/ 71 h 303"/>
                <a:gd name="T66" fmla="*/ 142 w 188"/>
                <a:gd name="T67" fmla="*/ 40 h 303"/>
                <a:gd name="T68" fmla="*/ 116 w 188"/>
                <a:gd name="T69" fmla="*/ 24 h 303"/>
                <a:gd name="T70" fmla="*/ 77 w 188"/>
                <a:gd name="T71" fmla="*/ 24 h 303"/>
                <a:gd name="T72" fmla="*/ 48 w 188"/>
                <a:gd name="T73" fmla="*/ 42 h 303"/>
                <a:gd name="T74" fmla="*/ 32 w 188"/>
                <a:gd name="T75" fmla="*/ 73 h 303"/>
                <a:gd name="T76" fmla="*/ 27 w 188"/>
                <a:gd name="T77" fmla="*/ 111 h 303"/>
                <a:gd name="T78" fmla="*/ 32 w 188"/>
                <a:gd name="T79" fmla="*/ 148 h 303"/>
                <a:gd name="T80" fmla="*/ 48 w 188"/>
                <a:gd name="T81" fmla="*/ 180 h 303"/>
                <a:gd name="T82" fmla="*/ 77 w 188"/>
                <a:gd name="T83" fmla="*/ 1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03">
                  <a:moveTo>
                    <a:pt x="162" y="187"/>
                  </a:moveTo>
                  <a:lnTo>
                    <a:pt x="149" y="203"/>
                  </a:lnTo>
                  <a:lnTo>
                    <a:pt x="133" y="215"/>
                  </a:lnTo>
                  <a:lnTo>
                    <a:pt x="115" y="221"/>
                  </a:lnTo>
                  <a:lnTo>
                    <a:pt x="95" y="223"/>
                  </a:lnTo>
                  <a:lnTo>
                    <a:pt x="71" y="221"/>
                  </a:lnTo>
                  <a:lnTo>
                    <a:pt x="52" y="213"/>
                  </a:lnTo>
                  <a:lnTo>
                    <a:pt x="36" y="202"/>
                  </a:lnTo>
                  <a:lnTo>
                    <a:pt x="22" y="188"/>
                  </a:lnTo>
                  <a:lnTo>
                    <a:pt x="12" y="172"/>
                  </a:lnTo>
                  <a:lnTo>
                    <a:pt x="6" y="152"/>
                  </a:lnTo>
                  <a:lnTo>
                    <a:pt x="1" y="132"/>
                  </a:lnTo>
                  <a:lnTo>
                    <a:pt x="0" y="111"/>
                  </a:lnTo>
                  <a:lnTo>
                    <a:pt x="1" y="90"/>
                  </a:lnTo>
                  <a:lnTo>
                    <a:pt x="6" y="70"/>
                  </a:lnTo>
                  <a:lnTo>
                    <a:pt x="12" y="51"/>
                  </a:lnTo>
                  <a:lnTo>
                    <a:pt x="22" y="34"/>
                  </a:lnTo>
                  <a:lnTo>
                    <a:pt x="36" y="20"/>
                  </a:lnTo>
                  <a:lnTo>
                    <a:pt x="52" y="9"/>
                  </a:lnTo>
                  <a:lnTo>
                    <a:pt x="71" y="2"/>
                  </a:lnTo>
                  <a:lnTo>
                    <a:pt x="95" y="0"/>
                  </a:lnTo>
                  <a:lnTo>
                    <a:pt x="116" y="2"/>
                  </a:lnTo>
                  <a:lnTo>
                    <a:pt x="134" y="9"/>
                  </a:lnTo>
                  <a:lnTo>
                    <a:pt x="149" y="20"/>
                  </a:lnTo>
                  <a:lnTo>
                    <a:pt x="163" y="36"/>
                  </a:lnTo>
                  <a:lnTo>
                    <a:pt x="163" y="5"/>
                  </a:lnTo>
                  <a:lnTo>
                    <a:pt x="188" y="5"/>
                  </a:lnTo>
                  <a:lnTo>
                    <a:pt x="187" y="69"/>
                  </a:lnTo>
                  <a:lnTo>
                    <a:pt x="187" y="225"/>
                  </a:lnTo>
                  <a:lnTo>
                    <a:pt x="186" y="243"/>
                  </a:lnTo>
                  <a:lnTo>
                    <a:pt x="179" y="260"/>
                  </a:lnTo>
                  <a:lnTo>
                    <a:pt x="171" y="275"/>
                  </a:lnTo>
                  <a:lnTo>
                    <a:pt x="157" y="286"/>
                  </a:lnTo>
                  <a:lnTo>
                    <a:pt x="141" y="296"/>
                  </a:lnTo>
                  <a:lnTo>
                    <a:pt x="120" y="301"/>
                  </a:lnTo>
                  <a:lnTo>
                    <a:pt x="96" y="303"/>
                  </a:lnTo>
                  <a:lnTo>
                    <a:pt x="78" y="302"/>
                  </a:lnTo>
                  <a:lnTo>
                    <a:pt x="62" y="300"/>
                  </a:lnTo>
                  <a:lnTo>
                    <a:pt x="47" y="293"/>
                  </a:lnTo>
                  <a:lnTo>
                    <a:pt x="33" y="286"/>
                  </a:lnTo>
                  <a:lnTo>
                    <a:pt x="23" y="275"/>
                  </a:lnTo>
                  <a:lnTo>
                    <a:pt x="16" y="261"/>
                  </a:lnTo>
                  <a:lnTo>
                    <a:pt x="13" y="242"/>
                  </a:lnTo>
                  <a:lnTo>
                    <a:pt x="40" y="242"/>
                  </a:lnTo>
                  <a:lnTo>
                    <a:pt x="43" y="258"/>
                  </a:lnTo>
                  <a:lnTo>
                    <a:pt x="52" y="270"/>
                  </a:lnTo>
                  <a:lnTo>
                    <a:pt x="63" y="278"/>
                  </a:lnTo>
                  <a:lnTo>
                    <a:pt x="78" y="282"/>
                  </a:lnTo>
                  <a:lnTo>
                    <a:pt x="96" y="283"/>
                  </a:lnTo>
                  <a:lnTo>
                    <a:pt x="115" y="282"/>
                  </a:lnTo>
                  <a:lnTo>
                    <a:pt x="131" y="276"/>
                  </a:lnTo>
                  <a:lnTo>
                    <a:pt x="144" y="266"/>
                  </a:lnTo>
                  <a:lnTo>
                    <a:pt x="153" y="253"/>
                  </a:lnTo>
                  <a:lnTo>
                    <a:pt x="159" y="238"/>
                  </a:lnTo>
                  <a:lnTo>
                    <a:pt x="162" y="221"/>
                  </a:lnTo>
                  <a:lnTo>
                    <a:pt x="162" y="187"/>
                  </a:lnTo>
                  <a:close/>
                  <a:moveTo>
                    <a:pt x="97" y="201"/>
                  </a:moveTo>
                  <a:lnTo>
                    <a:pt x="116" y="200"/>
                  </a:lnTo>
                  <a:lnTo>
                    <a:pt x="131" y="192"/>
                  </a:lnTo>
                  <a:lnTo>
                    <a:pt x="142" y="182"/>
                  </a:lnTo>
                  <a:lnTo>
                    <a:pt x="151" y="168"/>
                  </a:lnTo>
                  <a:lnTo>
                    <a:pt x="157" y="151"/>
                  </a:lnTo>
                  <a:lnTo>
                    <a:pt x="161" y="132"/>
                  </a:lnTo>
                  <a:lnTo>
                    <a:pt x="162" y="111"/>
                  </a:lnTo>
                  <a:lnTo>
                    <a:pt x="161" y="90"/>
                  </a:lnTo>
                  <a:lnTo>
                    <a:pt x="157" y="71"/>
                  </a:lnTo>
                  <a:lnTo>
                    <a:pt x="151" y="55"/>
                  </a:lnTo>
                  <a:lnTo>
                    <a:pt x="142" y="40"/>
                  </a:lnTo>
                  <a:lnTo>
                    <a:pt x="131" y="30"/>
                  </a:lnTo>
                  <a:lnTo>
                    <a:pt x="116" y="24"/>
                  </a:lnTo>
                  <a:lnTo>
                    <a:pt x="97" y="21"/>
                  </a:lnTo>
                  <a:lnTo>
                    <a:pt x="77" y="24"/>
                  </a:lnTo>
                  <a:lnTo>
                    <a:pt x="61" y="31"/>
                  </a:lnTo>
                  <a:lnTo>
                    <a:pt x="48" y="42"/>
                  </a:lnTo>
                  <a:lnTo>
                    <a:pt x="38" y="56"/>
                  </a:lnTo>
                  <a:lnTo>
                    <a:pt x="32" y="73"/>
                  </a:lnTo>
                  <a:lnTo>
                    <a:pt x="28" y="92"/>
                  </a:lnTo>
                  <a:lnTo>
                    <a:pt x="27" y="111"/>
                  </a:lnTo>
                  <a:lnTo>
                    <a:pt x="28" y="131"/>
                  </a:lnTo>
                  <a:lnTo>
                    <a:pt x="32" y="148"/>
                  </a:lnTo>
                  <a:lnTo>
                    <a:pt x="38" y="166"/>
                  </a:lnTo>
                  <a:lnTo>
                    <a:pt x="48" y="180"/>
                  </a:lnTo>
                  <a:lnTo>
                    <a:pt x="61" y="191"/>
                  </a:lnTo>
                  <a:lnTo>
                    <a:pt x="77" y="198"/>
                  </a:lnTo>
                  <a:lnTo>
                    <a:pt x="97" y="20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5" name="Freeform 14"/>
            <p:cNvSpPr>
              <a:spLocks/>
            </p:cNvSpPr>
            <p:nvPr userDrawn="1"/>
          </p:nvSpPr>
          <p:spPr bwMode="auto">
            <a:xfrm>
              <a:off x="1528763" y="862013"/>
              <a:ext cx="53975" cy="96838"/>
            </a:xfrm>
            <a:custGeom>
              <a:avLst/>
              <a:gdLst>
                <a:gd name="T0" fmla="*/ 25 w 170"/>
                <a:gd name="T1" fmla="*/ 0 h 306"/>
                <a:gd name="T2" fmla="*/ 25 w 170"/>
                <a:gd name="T3" fmla="*/ 124 h 306"/>
                <a:gd name="T4" fmla="*/ 37 w 170"/>
                <a:gd name="T5" fmla="*/ 108 h 306"/>
                <a:gd name="T6" fmla="*/ 54 w 170"/>
                <a:gd name="T7" fmla="*/ 97 h 306"/>
                <a:gd name="T8" fmla="*/ 72 w 170"/>
                <a:gd name="T9" fmla="*/ 90 h 306"/>
                <a:gd name="T10" fmla="*/ 94 w 170"/>
                <a:gd name="T11" fmla="*/ 88 h 306"/>
                <a:gd name="T12" fmla="*/ 116 w 170"/>
                <a:gd name="T13" fmla="*/ 89 h 306"/>
                <a:gd name="T14" fmla="*/ 134 w 170"/>
                <a:gd name="T15" fmla="*/ 95 h 306"/>
                <a:gd name="T16" fmla="*/ 147 w 170"/>
                <a:gd name="T17" fmla="*/ 104 h 306"/>
                <a:gd name="T18" fmla="*/ 157 w 170"/>
                <a:gd name="T19" fmla="*/ 117 h 306"/>
                <a:gd name="T20" fmla="*/ 165 w 170"/>
                <a:gd name="T21" fmla="*/ 132 h 306"/>
                <a:gd name="T22" fmla="*/ 168 w 170"/>
                <a:gd name="T23" fmla="*/ 150 h 306"/>
                <a:gd name="T24" fmla="*/ 170 w 170"/>
                <a:gd name="T25" fmla="*/ 173 h 306"/>
                <a:gd name="T26" fmla="*/ 170 w 170"/>
                <a:gd name="T27" fmla="*/ 306 h 306"/>
                <a:gd name="T28" fmla="*/ 144 w 170"/>
                <a:gd name="T29" fmla="*/ 306 h 306"/>
                <a:gd name="T30" fmla="*/ 144 w 170"/>
                <a:gd name="T31" fmla="*/ 183 h 306"/>
                <a:gd name="T32" fmla="*/ 144 w 170"/>
                <a:gd name="T33" fmla="*/ 165 h 306"/>
                <a:gd name="T34" fmla="*/ 141 w 170"/>
                <a:gd name="T35" fmla="*/ 150 h 306"/>
                <a:gd name="T36" fmla="*/ 136 w 170"/>
                <a:gd name="T37" fmla="*/ 137 h 306"/>
                <a:gd name="T38" fmla="*/ 130 w 170"/>
                <a:gd name="T39" fmla="*/ 125 h 306"/>
                <a:gd name="T40" fmla="*/ 120 w 170"/>
                <a:gd name="T41" fmla="*/ 117 h 306"/>
                <a:gd name="T42" fmla="*/ 106 w 170"/>
                <a:gd name="T43" fmla="*/ 112 h 306"/>
                <a:gd name="T44" fmla="*/ 90 w 170"/>
                <a:gd name="T45" fmla="*/ 109 h 306"/>
                <a:gd name="T46" fmla="*/ 71 w 170"/>
                <a:gd name="T47" fmla="*/ 112 h 306"/>
                <a:gd name="T48" fmla="*/ 56 w 170"/>
                <a:gd name="T49" fmla="*/ 118 h 306"/>
                <a:gd name="T50" fmla="*/ 44 w 170"/>
                <a:gd name="T51" fmla="*/ 129 h 306"/>
                <a:gd name="T52" fmla="*/ 35 w 170"/>
                <a:gd name="T53" fmla="*/ 143 h 306"/>
                <a:gd name="T54" fmla="*/ 30 w 170"/>
                <a:gd name="T55" fmla="*/ 159 h 306"/>
                <a:gd name="T56" fmla="*/ 26 w 170"/>
                <a:gd name="T57" fmla="*/ 175 h 306"/>
                <a:gd name="T58" fmla="*/ 25 w 170"/>
                <a:gd name="T59" fmla="*/ 194 h 306"/>
                <a:gd name="T60" fmla="*/ 25 w 170"/>
                <a:gd name="T61" fmla="*/ 306 h 306"/>
                <a:gd name="T62" fmla="*/ 0 w 170"/>
                <a:gd name="T63" fmla="*/ 306 h 306"/>
                <a:gd name="T64" fmla="*/ 0 w 170"/>
                <a:gd name="T65" fmla="*/ 0 h 306"/>
                <a:gd name="T66" fmla="*/ 25 w 170"/>
                <a:gd name="T6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306">
                  <a:moveTo>
                    <a:pt x="25" y="0"/>
                  </a:moveTo>
                  <a:lnTo>
                    <a:pt x="25" y="124"/>
                  </a:lnTo>
                  <a:lnTo>
                    <a:pt x="37" y="108"/>
                  </a:lnTo>
                  <a:lnTo>
                    <a:pt x="54" y="97"/>
                  </a:lnTo>
                  <a:lnTo>
                    <a:pt x="72" y="90"/>
                  </a:lnTo>
                  <a:lnTo>
                    <a:pt x="94" y="88"/>
                  </a:lnTo>
                  <a:lnTo>
                    <a:pt x="116" y="89"/>
                  </a:lnTo>
                  <a:lnTo>
                    <a:pt x="134" y="95"/>
                  </a:lnTo>
                  <a:lnTo>
                    <a:pt x="147" y="104"/>
                  </a:lnTo>
                  <a:lnTo>
                    <a:pt x="157" y="117"/>
                  </a:lnTo>
                  <a:lnTo>
                    <a:pt x="165" y="132"/>
                  </a:lnTo>
                  <a:lnTo>
                    <a:pt x="168" y="150"/>
                  </a:lnTo>
                  <a:lnTo>
                    <a:pt x="170" y="173"/>
                  </a:lnTo>
                  <a:lnTo>
                    <a:pt x="170" y="306"/>
                  </a:lnTo>
                  <a:lnTo>
                    <a:pt x="144" y="306"/>
                  </a:lnTo>
                  <a:lnTo>
                    <a:pt x="144" y="183"/>
                  </a:lnTo>
                  <a:lnTo>
                    <a:pt x="144" y="165"/>
                  </a:lnTo>
                  <a:lnTo>
                    <a:pt x="141" y="150"/>
                  </a:lnTo>
                  <a:lnTo>
                    <a:pt x="136" y="137"/>
                  </a:lnTo>
                  <a:lnTo>
                    <a:pt x="130" y="125"/>
                  </a:lnTo>
                  <a:lnTo>
                    <a:pt x="120" y="117"/>
                  </a:lnTo>
                  <a:lnTo>
                    <a:pt x="106" y="112"/>
                  </a:lnTo>
                  <a:lnTo>
                    <a:pt x="90" y="109"/>
                  </a:lnTo>
                  <a:lnTo>
                    <a:pt x="71" y="112"/>
                  </a:lnTo>
                  <a:lnTo>
                    <a:pt x="56" y="118"/>
                  </a:lnTo>
                  <a:lnTo>
                    <a:pt x="44" y="129"/>
                  </a:lnTo>
                  <a:lnTo>
                    <a:pt x="35" y="143"/>
                  </a:lnTo>
                  <a:lnTo>
                    <a:pt x="30" y="159"/>
                  </a:lnTo>
                  <a:lnTo>
                    <a:pt x="26" y="175"/>
                  </a:lnTo>
                  <a:lnTo>
                    <a:pt x="25" y="194"/>
                  </a:lnTo>
                  <a:lnTo>
                    <a:pt x="25" y="306"/>
                  </a:lnTo>
                  <a:lnTo>
                    <a:pt x="0" y="306"/>
                  </a:lnTo>
                  <a:lnTo>
                    <a:pt x="0" y="0"/>
                  </a:lnTo>
                  <a:lnTo>
                    <a:pt x="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6" name="Freeform 15"/>
            <p:cNvSpPr>
              <a:spLocks/>
            </p:cNvSpPr>
            <p:nvPr userDrawn="1"/>
          </p:nvSpPr>
          <p:spPr bwMode="auto">
            <a:xfrm>
              <a:off x="1592263" y="873126"/>
              <a:ext cx="34925" cy="87313"/>
            </a:xfrm>
            <a:custGeom>
              <a:avLst/>
              <a:gdLst>
                <a:gd name="T0" fmla="*/ 80 w 110"/>
                <a:gd name="T1" fmla="*/ 273 h 273"/>
                <a:gd name="T2" fmla="*/ 63 w 110"/>
                <a:gd name="T3" fmla="*/ 271 h 273"/>
                <a:gd name="T4" fmla="*/ 50 w 110"/>
                <a:gd name="T5" fmla="*/ 265 h 273"/>
                <a:gd name="T6" fmla="*/ 41 w 110"/>
                <a:gd name="T7" fmla="*/ 255 h 273"/>
                <a:gd name="T8" fmla="*/ 36 w 110"/>
                <a:gd name="T9" fmla="*/ 241 h 273"/>
                <a:gd name="T10" fmla="*/ 35 w 110"/>
                <a:gd name="T11" fmla="*/ 223 h 273"/>
                <a:gd name="T12" fmla="*/ 35 w 110"/>
                <a:gd name="T13" fmla="*/ 74 h 273"/>
                <a:gd name="T14" fmla="*/ 0 w 110"/>
                <a:gd name="T15" fmla="*/ 74 h 273"/>
                <a:gd name="T16" fmla="*/ 0 w 110"/>
                <a:gd name="T17" fmla="*/ 55 h 273"/>
                <a:gd name="T18" fmla="*/ 35 w 110"/>
                <a:gd name="T19" fmla="*/ 55 h 273"/>
                <a:gd name="T20" fmla="*/ 35 w 110"/>
                <a:gd name="T21" fmla="*/ 11 h 273"/>
                <a:gd name="T22" fmla="*/ 60 w 110"/>
                <a:gd name="T23" fmla="*/ 0 h 273"/>
                <a:gd name="T24" fmla="*/ 60 w 110"/>
                <a:gd name="T25" fmla="*/ 55 h 273"/>
                <a:gd name="T26" fmla="*/ 107 w 110"/>
                <a:gd name="T27" fmla="*/ 55 h 273"/>
                <a:gd name="T28" fmla="*/ 107 w 110"/>
                <a:gd name="T29" fmla="*/ 74 h 273"/>
                <a:gd name="T30" fmla="*/ 60 w 110"/>
                <a:gd name="T31" fmla="*/ 74 h 273"/>
                <a:gd name="T32" fmla="*/ 60 w 110"/>
                <a:gd name="T33" fmla="*/ 212 h 273"/>
                <a:gd name="T34" fmla="*/ 61 w 110"/>
                <a:gd name="T35" fmla="*/ 231 h 273"/>
                <a:gd name="T36" fmla="*/ 65 w 110"/>
                <a:gd name="T37" fmla="*/ 243 h 273"/>
                <a:gd name="T38" fmla="*/ 73 w 110"/>
                <a:gd name="T39" fmla="*/ 250 h 273"/>
                <a:gd name="T40" fmla="*/ 86 w 110"/>
                <a:gd name="T41" fmla="*/ 251 h 273"/>
                <a:gd name="T42" fmla="*/ 100 w 110"/>
                <a:gd name="T43" fmla="*/ 250 h 273"/>
                <a:gd name="T44" fmla="*/ 110 w 110"/>
                <a:gd name="T45" fmla="*/ 246 h 273"/>
                <a:gd name="T46" fmla="*/ 110 w 110"/>
                <a:gd name="T47" fmla="*/ 268 h 273"/>
                <a:gd name="T48" fmla="*/ 101 w 110"/>
                <a:gd name="T49" fmla="*/ 270 h 273"/>
                <a:gd name="T50" fmla="*/ 91 w 110"/>
                <a:gd name="T51" fmla="*/ 272 h 273"/>
                <a:gd name="T52" fmla="*/ 80 w 110"/>
                <a:gd name="T5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3">
                  <a:moveTo>
                    <a:pt x="80" y="273"/>
                  </a:moveTo>
                  <a:lnTo>
                    <a:pt x="63" y="271"/>
                  </a:lnTo>
                  <a:lnTo>
                    <a:pt x="50" y="265"/>
                  </a:lnTo>
                  <a:lnTo>
                    <a:pt x="41" y="255"/>
                  </a:lnTo>
                  <a:lnTo>
                    <a:pt x="36" y="241"/>
                  </a:lnTo>
                  <a:lnTo>
                    <a:pt x="35" y="223"/>
                  </a:lnTo>
                  <a:lnTo>
                    <a:pt x="35" y="74"/>
                  </a:lnTo>
                  <a:lnTo>
                    <a:pt x="0" y="74"/>
                  </a:lnTo>
                  <a:lnTo>
                    <a:pt x="0" y="55"/>
                  </a:lnTo>
                  <a:lnTo>
                    <a:pt x="35" y="55"/>
                  </a:lnTo>
                  <a:lnTo>
                    <a:pt x="35" y="11"/>
                  </a:lnTo>
                  <a:lnTo>
                    <a:pt x="60" y="0"/>
                  </a:lnTo>
                  <a:lnTo>
                    <a:pt x="60" y="55"/>
                  </a:lnTo>
                  <a:lnTo>
                    <a:pt x="107" y="55"/>
                  </a:lnTo>
                  <a:lnTo>
                    <a:pt x="107" y="74"/>
                  </a:lnTo>
                  <a:lnTo>
                    <a:pt x="60" y="74"/>
                  </a:lnTo>
                  <a:lnTo>
                    <a:pt x="60" y="212"/>
                  </a:lnTo>
                  <a:lnTo>
                    <a:pt x="61" y="231"/>
                  </a:lnTo>
                  <a:lnTo>
                    <a:pt x="65" y="243"/>
                  </a:lnTo>
                  <a:lnTo>
                    <a:pt x="73" y="250"/>
                  </a:lnTo>
                  <a:lnTo>
                    <a:pt x="86" y="251"/>
                  </a:lnTo>
                  <a:lnTo>
                    <a:pt x="100" y="250"/>
                  </a:lnTo>
                  <a:lnTo>
                    <a:pt x="110" y="246"/>
                  </a:lnTo>
                  <a:lnTo>
                    <a:pt x="110" y="268"/>
                  </a:lnTo>
                  <a:lnTo>
                    <a:pt x="101" y="270"/>
                  </a:lnTo>
                  <a:lnTo>
                    <a:pt x="91" y="272"/>
                  </a:lnTo>
                  <a:lnTo>
                    <a:pt x="80" y="27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72848684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FX Orange">
    <p:bg>
      <p:bgPr>
        <a:solidFill>
          <a:srgbClr val="FF6600"/>
        </a:solidFill>
        <a:effectLst/>
      </p:bgPr>
    </p:bg>
    <p:spTree>
      <p:nvGrpSpPr>
        <p:cNvPr id="1" name=""/>
        <p:cNvGrpSpPr/>
        <p:nvPr/>
      </p:nvGrpSpPr>
      <p:grpSpPr>
        <a:xfrm>
          <a:off x="0" y="0"/>
          <a:ext cx="0" cy="0"/>
          <a:chOff x="0" y="0"/>
          <a:chExt cx="0" cy="0"/>
        </a:xfrm>
      </p:grpSpPr>
      <p:sp>
        <p:nvSpPr>
          <p:cNvPr id="38" name="Rectangle 8"/>
          <p:cNvSpPr>
            <a:spLocks noGrp="1" noChangeArrowheads="1"/>
          </p:cNvSpPr>
          <p:nvPr>
            <p:ph type="ctrTitle" sz="quarter" hasCustomPrompt="1"/>
          </p:nvPr>
        </p:nvSpPr>
        <p:spPr>
          <a:xfrm>
            <a:off x="2241065" y="3346274"/>
            <a:ext cx="9375379" cy="550535"/>
          </a:xfrm>
        </p:spPr>
        <p:txBody>
          <a:bodyPr wrap="square">
            <a:spAutoFit/>
          </a:bodyPr>
          <a:lstStyle>
            <a:lvl1pPr algn="l">
              <a:defRPr sz="3975" baseline="0">
                <a:solidFill>
                  <a:schemeClr val="bg1"/>
                </a:solidFill>
              </a:defRPr>
            </a:lvl1pPr>
          </a:lstStyle>
          <a:p>
            <a:r>
              <a:rPr lang="en-US" dirty="0"/>
              <a:t>Click to add presentation title</a:t>
            </a:r>
          </a:p>
        </p:txBody>
      </p:sp>
      <p:sp>
        <p:nvSpPr>
          <p:cNvPr id="39"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817103" rtl="0" eaLnBrk="1" fontAlgn="auto" latinLnBrk="0" hangingPunct="1">
              <a:lnSpc>
                <a:spcPct val="80000"/>
              </a:lnSpc>
              <a:spcBef>
                <a:spcPct val="25000"/>
              </a:spcBef>
              <a:spcAft>
                <a:spcPts val="0"/>
              </a:spcAft>
              <a:buClrTx/>
              <a:buSzPct val="90000"/>
              <a:buFontTx/>
              <a:buNone/>
              <a:tabLst/>
              <a:defRPr sz="1725" baseline="0">
                <a:solidFill>
                  <a:schemeClr val="bg1"/>
                </a:solidFill>
              </a:defRPr>
            </a:lvl1pPr>
          </a:lstStyle>
          <a:p>
            <a:r>
              <a:rPr lang="en-US" dirty="0"/>
              <a:t>Click to add Author/Department/Subtitle</a:t>
            </a:r>
          </a:p>
        </p:txBody>
      </p:sp>
      <p:sp>
        <p:nvSpPr>
          <p:cNvPr id="40" name="Text Placeholder 7"/>
          <p:cNvSpPr>
            <a:spLocks noGrp="1"/>
          </p:cNvSpPr>
          <p:nvPr>
            <p:ph type="body" sz="quarter" idx="12" hasCustomPrompt="1"/>
          </p:nvPr>
        </p:nvSpPr>
        <p:spPr>
          <a:xfrm>
            <a:off x="2241063" y="5578203"/>
            <a:ext cx="9365773" cy="310620"/>
          </a:xfrm>
        </p:spPr>
        <p:txBody>
          <a:bodyPr/>
          <a:lstStyle>
            <a:lvl1pPr>
              <a:tabLst/>
              <a:defRPr sz="1650" b="0">
                <a:solidFill>
                  <a:schemeClr val="bg1"/>
                </a:solidFill>
              </a:defRPr>
            </a:lvl1pPr>
          </a:lstStyle>
          <a:p>
            <a:pPr lvl="0"/>
            <a:r>
              <a:rPr lang="en-US" dirty="0"/>
              <a:t>Click to add Date</a:t>
            </a:r>
          </a:p>
        </p:txBody>
      </p:sp>
      <p:grpSp>
        <p:nvGrpSpPr>
          <p:cNvPr id="27" name="Group 26"/>
          <p:cNvGrpSpPr/>
          <p:nvPr userDrawn="1"/>
        </p:nvGrpSpPr>
        <p:grpSpPr>
          <a:xfrm rot="16200000">
            <a:off x="-401337" y="2833909"/>
            <a:ext cx="3109329" cy="1302260"/>
            <a:chOff x="720725" y="554038"/>
            <a:chExt cx="1035051" cy="431801"/>
          </a:xfrm>
        </p:grpSpPr>
        <p:sp>
          <p:nvSpPr>
            <p:cNvPr id="28" name="Freeform 7"/>
            <p:cNvSpPr>
              <a:spLocks noEditPoints="1"/>
            </p:cNvSpPr>
            <p:nvPr userDrawn="1"/>
          </p:nvSpPr>
          <p:spPr bwMode="auto">
            <a:xfrm>
              <a:off x="1690688" y="763588"/>
              <a:ext cx="65088" cy="65088"/>
            </a:xfrm>
            <a:custGeom>
              <a:avLst/>
              <a:gdLst>
                <a:gd name="T0" fmla="*/ 183 w 205"/>
                <a:gd name="T1" fmla="*/ 79 h 204"/>
                <a:gd name="T2" fmla="*/ 163 w 205"/>
                <a:gd name="T3" fmla="*/ 42 h 204"/>
                <a:gd name="T4" fmla="*/ 125 w 205"/>
                <a:gd name="T5" fmla="*/ 20 h 204"/>
                <a:gd name="T6" fmla="*/ 80 w 205"/>
                <a:gd name="T7" fmla="*/ 20 h 204"/>
                <a:gd name="T8" fmla="*/ 44 w 205"/>
                <a:gd name="T9" fmla="*/ 42 h 204"/>
                <a:gd name="T10" fmla="*/ 23 w 205"/>
                <a:gd name="T11" fmla="*/ 79 h 204"/>
                <a:gd name="T12" fmla="*/ 23 w 205"/>
                <a:gd name="T13" fmla="*/ 125 h 204"/>
                <a:gd name="T14" fmla="*/ 44 w 205"/>
                <a:gd name="T15" fmla="*/ 163 h 204"/>
                <a:gd name="T16" fmla="*/ 80 w 205"/>
                <a:gd name="T17" fmla="*/ 184 h 204"/>
                <a:gd name="T18" fmla="*/ 125 w 205"/>
                <a:gd name="T19" fmla="*/ 184 h 204"/>
                <a:gd name="T20" fmla="*/ 163 w 205"/>
                <a:gd name="T21" fmla="*/ 163 h 204"/>
                <a:gd name="T22" fmla="*/ 183 w 205"/>
                <a:gd name="T23" fmla="*/ 125 h 204"/>
                <a:gd name="T24" fmla="*/ 81 w 205"/>
                <a:gd name="T25" fmla="*/ 107 h 204"/>
                <a:gd name="T26" fmla="*/ 63 w 205"/>
                <a:gd name="T27" fmla="*/ 163 h 204"/>
                <a:gd name="T28" fmla="*/ 108 w 205"/>
                <a:gd name="T29" fmla="*/ 39 h 204"/>
                <a:gd name="T30" fmla="*/ 136 w 205"/>
                <a:gd name="T31" fmla="*/ 48 h 204"/>
                <a:gd name="T32" fmla="*/ 146 w 205"/>
                <a:gd name="T33" fmla="*/ 73 h 204"/>
                <a:gd name="T34" fmla="*/ 135 w 205"/>
                <a:gd name="T35" fmla="*/ 95 h 204"/>
                <a:gd name="T36" fmla="*/ 125 w 205"/>
                <a:gd name="T37" fmla="*/ 100 h 204"/>
                <a:gd name="T38" fmla="*/ 138 w 205"/>
                <a:gd name="T39" fmla="*/ 114 h 204"/>
                <a:gd name="T40" fmla="*/ 143 w 205"/>
                <a:gd name="T41" fmla="*/ 138 h 204"/>
                <a:gd name="T42" fmla="*/ 146 w 205"/>
                <a:gd name="T43" fmla="*/ 157 h 204"/>
                <a:gd name="T44" fmla="*/ 128 w 205"/>
                <a:gd name="T45" fmla="*/ 163 h 204"/>
                <a:gd name="T46" fmla="*/ 121 w 205"/>
                <a:gd name="T47" fmla="*/ 135 h 204"/>
                <a:gd name="T48" fmla="*/ 115 w 205"/>
                <a:gd name="T49" fmla="*/ 113 h 204"/>
                <a:gd name="T50" fmla="*/ 99 w 205"/>
                <a:gd name="T51" fmla="*/ 107 h 204"/>
                <a:gd name="T52" fmla="*/ 104 w 205"/>
                <a:gd name="T53" fmla="*/ 90 h 204"/>
                <a:gd name="T54" fmla="*/ 121 w 205"/>
                <a:gd name="T55" fmla="*/ 85 h 204"/>
                <a:gd name="T56" fmla="*/ 126 w 205"/>
                <a:gd name="T57" fmla="*/ 73 h 204"/>
                <a:gd name="T58" fmla="*/ 121 w 205"/>
                <a:gd name="T59" fmla="*/ 62 h 204"/>
                <a:gd name="T60" fmla="*/ 104 w 205"/>
                <a:gd name="T61" fmla="*/ 57 h 204"/>
                <a:gd name="T62" fmla="*/ 81 w 205"/>
                <a:gd name="T63" fmla="*/ 90 h 204"/>
                <a:gd name="T64" fmla="*/ 0 w 205"/>
                <a:gd name="T65" fmla="*/ 103 h 204"/>
                <a:gd name="T66" fmla="*/ 11 w 205"/>
                <a:gd name="T67" fmla="*/ 55 h 204"/>
                <a:gd name="T68" fmla="*/ 40 w 205"/>
                <a:gd name="T69" fmla="*/ 22 h 204"/>
                <a:gd name="T70" fmla="*/ 80 w 205"/>
                <a:gd name="T71" fmla="*/ 3 h 204"/>
                <a:gd name="T72" fmla="*/ 125 w 205"/>
                <a:gd name="T73" fmla="*/ 3 h 204"/>
                <a:gd name="T74" fmla="*/ 166 w 205"/>
                <a:gd name="T75" fmla="*/ 22 h 204"/>
                <a:gd name="T76" fmla="*/ 195 w 205"/>
                <a:gd name="T77" fmla="*/ 55 h 204"/>
                <a:gd name="T78" fmla="*/ 205 w 205"/>
                <a:gd name="T79" fmla="*/ 103 h 204"/>
                <a:gd name="T80" fmla="*/ 195 w 205"/>
                <a:gd name="T81" fmla="*/ 149 h 204"/>
                <a:gd name="T82" fmla="*/ 166 w 205"/>
                <a:gd name="T83" fmla="*/ 183 h 204"/>
                <a:gd name="T84" fmla="*/ 125 w 205"/>
                <a:gd name="T85" fmla="*/ 202 h 204"/>
                <a:gd name="T86" fmla="*/ 80 w 205"/>
                <a:gd name="T87" fmla="*/ 202 h 204"/>
                <a:gd name="T88" fmla="*/ 40 w 205"/>
                <a:gd name="T89" fmla="*/ 183 h 204"/>
                <a:gd name="T90" fmla="*/ 11 w 205"/>
                <a:gd name="T91" fmla="*/ 149 h 204"/>
                <a:gd name="T92" fmla="*/ 0 w 205"/>
                <a:gd name="T93"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204">
                  <a:moveTo>
                    <a:pt x="185" y="103"/>
                  </a:moveTo>
                  <a:lnTo>
                    <a:pt x="183" y="79"/>
                  </a:lnTo>
                  <a:lnTo>
                    <a:pt x="175" y="59"/>
                  </a:lnTo>
                  <a:lnTo>
                    <a:pt x="163" y="42"/>
                  </a:lnTo>
                  <a:lnTo>
                    <a:pt x="145" y="28"/>
                  </a:lnTo>
                  <a:lnTo>
                    <a:pt x="125" y="20"/>
                  </a:lnTo>
                  <a:lnTo>
                    <a:pt x="103" y="18"/>
                  </a:lnTo>
                  <a:lnTo>
                    <a:pt x="80" y="20"/>
                  </a:lnTo>
                  <a:lnTo>
                    <a:pt x="60" y="28"/>
                  </a:lnTo>
                  <a:lnTo>
                    <a:pt x="44" y="42"/>
                  </a:lnTo>
                  <a:lnTo>
                    <a:pt x="31" y="59"/>
                  </a:lnTo>
                  <a:lnTo>
                    <a:pt x="23" y="79"/>
                  </a:lnTo>
                  <a:lnTo>
                    <a:pt x="20" y="103"/>
                  </a:lnTo>
                  <a:lnTo>
                    <a:pt x="23" y="125"/>
                  </a:lnTo>
                  <a:lnTo>
                    <a:pt x="31" y="147"/>
                  </a:lnTo>
                  <a:lnTo>
                    <a:pt x="44" y="163"/>
                  </a:lnTo>
                  <a:lnTo>
                    <a:pt x="60" y="177"/>
                  </a:lnTo>
                  <a:lnTo>
                    <a:pt x="80" y="184"/>
                  </a:lnTo>
                  <a:lnTo>
                    <a:pt x="103" y="188"/>
                  </a:lnTo>
                  <a:lnTo>
                    <a:pt x="125" y="184"/>
                  </a:lnTo>
                  <a:lnTo>
                    <a:pt x="145" y="177"/>
                  </a:lnTo>
                  <a:lnTo>
                    <a:pt x="163" y="163"/>
                  </a:lnTo>
                  <a:lnTo>
                    <a:pt x="175" y="147"/>
                  </a:lnTo>
                  <a:lnTo>
                    <a:pt x="183" y="125"/>
                  </a:lnTo>
                  <a:lnTo>
                    <a:pt x="185" y="103"/>
                  </a:lnTo>
                  <a:close/>
                  <a:moveTo>
                    <a:pt x="81" y="107"/>
                  </a:moveTo>
                  <a:lnTo>
                    <a:pt x="81" y="163"/>
                  </a:lnTo>
                  <a:lnTo>
                    <a:pt x="63" y="163"/>
                  </a:lnTo>
                  <a:lnTo>
                    <a:pt x="63" y="39"/>
                  </a:lnTo>
                  <a:lnTo>
                    <a:pt x="108" y="39"/>
                  </a:lnTo>
                  <a:lnTo>
                    <a:pt x="125" y="42"/>
                  </a:lnTo>
                  <a:lnTo>
                    <a:pt x="136" y="48"/>
                  </a:lnTo>
                  <a:lnTo>
                    <a:pt x="144" y="59"/>
                  </a:lnTo>
                  <a:lnTo>
                    <a:pt x="146" y="73"/>
                  </a:lnTo>
                  <a:lnTo>
                    <a:pt x="143" y="85"/>
                  </a:lnTo>
                  <a:lnTo>
                    <a:pt x="135" y="95"/>
                  </a:lnTo>
                  <a:lnTo>
                    <a:pt x="125" y="99"/>
                  </a:lnTo>
                  <a:lnTo>
                    <a:pt x="125" y="100"/>
                  </a:lnTo>
                  <a:lnTo>
                    <a:pt x="133" y="104"/>
                  </a:lnTo>
                  <a:lnTo>
                    <a:pt x="138" y="114"/>
                  </a:lnTo>
                  <a:lnTo>
                    <a:pt x="141" y="128"/>
                  </a:lnTo>
                  <a:lnTo>
                    <a:pt x="143" y="138"/>
                  </a:lnTo>
                  <a:lnTo>
                    <a:pt x="144" y="148"/>
                  </a:lnTo>
                  <a:lnTo>
                    <a:pt x="146" y="157"/>
                  </a:lnTo>
                  <a:lnTo>
                    <a:pt x="149" y="163"/>
                  </a:lnTo>
                  <a:lnTo>
                    <a:pt x="128" y="163"/>
                  </a:lnTo>
                  <a:lnTo>
                    <a:pt x="124" y="149"/>
                  </a:lnTo>
                  <a:lnTo>
                    <a:pt x="121" y="135"/>
                  </a:lnTo>
                  <a:lnTo>
                    <a:pt x="119" y="120"/>
                  </a:lnTo>
                  <a:lnTo>
                    <a:pt x="115" y="113"/>
                  </a:lnTo>
                  <a:lnTo>
                    <a:pt x="109" y="108"/>
                  </a:lnTo>
                  <a:lnTo>
                    <a:pt x="99" y="107"/>
                  </a:lnTo>
                  <a:lnTo>
                    <a:pt x="81" y="107"/>
                  </a:lnTo>
                  <a:close/>
                  <a:moveTo>
                    <a:pt x="104" y="90"/>
                  </a:moveTo>
                  <a:lnTo>
                    <a:pt x="114" y="89"/>
                  </a:lnTo>
                  <a:lnTo>
                    <a:pt x="121" y="85"/>
                  </a:lnTo>
                  <a:lnTo>
                    <a:pt x="125" y="79"/>
                  </a:lnTo>
                  <a:lnTo>
                    <a:pt x="126" y="73"/>
                  </a:lnTo>
                  <a:lnTo>
                    <a:pt x="125" y="67"/>
                  </a:lnTo>
                  <a:lnTo>
                    <a:pt x="121" y="62"/>
                  </a:lnTo>
                  <a:lnTo>
                    <a:pt x="114" y="58"/>
                  </a:lnTo>
                  <a:lnTo>
                    <a:pt x="104" y="57"/>
                  </a:lnTo>
                  <a:lnTo>
                    <a:pt x="81" y="57"/>
                  </a:lnTo>
                  <a:lnTo>
                    <a:pt x="81" y="90"/>
                  </a:lnTo>
                  <a:lnTo>
                    <a:pt x="104" y="90"/>
                  </a:lnTo>
                  <a:close/>
                  <a:moveTo>
                    <a:pt x="0" y="103"/>
                  </a:moveTo>
                  <a:lnTo>
                    <a:pt x="3" y="78"/>
                  </a:lnTo>
                  <a:lnTo>
                    <a:pt x="11" y="55"/>
                  </a:lnTo>
                  <a:lnTo>
                    <a:pt x="24" y="37"/>
                  </a:lnTo>
                  <a:lnTo>
                    <a:pt x="40" y="22"/>
                  </a:lnTo>
                  <a:lnTo>
                    <a:pt x="59" y="10"/>
                  </a:lnTo>
                  <a:lnTo>
                    <a:pt x="80" y="3"/>
                  </a:lnTo>
                  <a:lnTo>
                    <a:pt x="103" y="0"/>
                  </a:lnTo>
                  <a:lnTo>
                    <a:pt x="125" y="3"/>
                  </a:lnTo>
                  <a:lnTo>
                    <a:pt x="146" y="10"/>
                  </a:lnTo>
                  <a:lnTo>
                    <a:pt x="166" y="22"/>
                  </a:lnTo>
                  <a:lnTo>
                    <a:pt x="183" y="37"/>
                  </a:lnTo>
                  <a:lnTo>
                    <a:pt x="195" y="55"/>
                  </a:lnTo>
                  <a:lnTo>
                    <a:pt x="202" y="78"/>
                  </a:lnTo>
                  <a:lnTo>
                    <a:pt x="205" y="103"/>
                  </a:lnTo>
                  <a:lnTo>
                    <a:pt x="202" y="127"/>
                  </a:lnTo>
                  <a:lnTo>
                    <a:pt x="195" y="149"/>
                  </a:lnTo>
                  <a:lnTo>
                    <a:pt x="183" y="168"/>
                  </a:lnTo>
                  <a:lnTo>
                    <a:pt x="166" y="183"/>
                  </a:lnTo>
                  <a:lnTo>
                    <a:pt x="146" y="194"/>
                  </a:lnTo>
                  <a:lnTo>
                    <a:pt x="125" y="202"/>
                  </a:lnTo>
                  <a:lnTo>
                    <a:pt x="103" y="204"/>
                  </a:lnTo>
                  <a:lnTo>
                    <a:pt x="80" y="202"/>
                  </a:lnTo>
                  <a:lnTo>
                    <a:pt x="59" y="194"/>
                  </a:lnTo>
                  <a:lnTo>
                    <a:pt x="40" y="183"/>
                  </a:lnTo>
                  <a:lnTo>
                    <a:pt x="24" y="168"/>
                  </a:lnTo>
                  <a:lnTo>
                    <a:pt x="11" y="149"/>
                  </a:lnTo>
                  <a:lnTo>
                    <a:pt x="3" y="127"/>
                  </a:lnTo>
                  <a:lnTo>
                    <a:pt x="0" y="10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720725" y="554038"/>
              <a:ext cx="938213" cy="279400"/>
            </a:xfrm>
            <a:custGeom>
              <a:avLst/>
              <a:gdLst>
                <a:gd name="T0" fmla="*/ 2561 w 2952"/>
                <a:gd name="T1" fmla="*/ 410 h 881"/>
                <a:gd name="T2" fmla="*/ 2169 w 2952"/>
                <a:gd name="T3" fmla="*/ 221 h 881"/>
                <a:gd name="T4" fmla="*/ 1469 w 2952"/>
                <a:gd name="T5" fmla="*/ 347 h 881"/>
                <a:gd name="T6" fmla="*/ 1367 w 2952"/>
                <a:gd name="T7" fmla="*/ 286 h 881"/>
                <a:gd name="T8" fmla="*/ 1224 w 2952"/>
                <a:gd name="T9" fmla="*/ 292 h 881"/>
                <a:gd name="T10" fmla="*/ 1096 w 2952"/>
                <a:gd name="T11" fmla="*/ 381 h 881"/>
                <a:gd name="T12" fmla="*/ 1027 w 2952"/>
                <a:gd name="T13" fmla="*/ 445 h 881"/>
                <a:gd name="T14" fmla="*/ 920 w 2952"/>
                <a:gd name="T15" fmla="*/ 322 h 881"/>
                <a:gd name="T16" fmla="*/ 749 w 2952"/>
                <a:gd name="T17" fmla="*/ 277 h 881"/>
                <a:gd name="T18" fmla="*/ 568 w 2952"/>
                <a:gd name="T19" fmla="*/ 327 h 881"/>
                <a:gd name="T20" fmla="*/ 480 w 2952"/>
                <a:gd name="T21" fmla="*/ 310 h 881"/>
                <a:gd name="T22" fmla="*/ 503 w 2952"/>
                <a:gd name="T23" fmla="*/ 0 h 881"/>
                <a:gd name="T24" fmla="*/ 226 w 2952"/>
                <a:gd name="T25" fmla="*/ 492 h 881"/>
                <a:gd name="T26" fmla="*/ 445 w 2952"/>
                <a:gd name="T27" fmla="*/ 623 h 881"/>
                <a:gd name="T28" fmla="*/ 516 w 2952"/>
                <a:gd name="T29" fmla="*/ 779 h 881"/>
                <a:gd name="T30" fmla="*/ 659 w 2952"/>
                <a:gd name="T31" fmla="*/ 867 h 881"/>
                <a:gd name="T32" fmla="*/ 839 w 2952"/>
                <a:gd name="T33" fmla="*/ 868 h 881"/>
                <a:gd name="T34" fmla="*/ 975 w 2952"/>
                <a:gd name="T35" fmla="*/ 791 h 881"/>
                <a:gd name="T36" fmla="*/ 848 w 2952"/>
                <a:gd name="T37" fmla="*/ 686 h 881"/>
                <a:gd name="T38" fmla="*/ 793 w 2952"/>
                <a:gd name="T39" fmla="*/ 729 h 881"/>
                <a:gd name="T40" fmla="*/ 701 w 2952"/>
                <a:gd name="T41" fmla="*/ 722 h 881"/>
                <a:gd name="T42" fmla="*/ 639 w 2952"/>
                <a:gd name="T43" fmla="*/ 644 h 881"/>
                <a:gd name="T44" fmla="*/ 1052 w 2952"/>
                <a:gd name="T45" fmla="*/ 699 h 881"/>
                <a:gd name="T46" fmla="*/ 1150 w 2952"/>
                <a:gd name="T47" fmla="*/ 829 h 881"/>
                <a:gd name="T48" fmla="*/ 1309 w 2952"/>
                <a:gd name="T49" fmla="*/ 881 h 881"/>
                <a:gd name="T50" fmla="*/ 1426 w 2952"/>
                <a:gd name="T51" fmla="*/ 842 h 881"/>
                <a:gd name="T52" fmla="*/ 1471 w 2952"/>
                <a:gd name="T53" fmla="*/ 851 h 881"/>
                <a:gd name="T54" fmla="*/ 2952 w 2952"/>
                <a:gd name="T55" fmla="*/ 851 h 881"/>
                <a:gd name="T56" fmla="*/ 664 w 2952"/>
                <a:gd name="T57" fmla="*/ 448 h 881"/>
                <a:gd name="T58" fmla="*/ 749 w 2952"/>
                <a:gd name="T59" fmla="*/ 406 h 881"/>
                <a:gd name="T60" fmla="*/ 838 w 2952"/>
                <a:gd name="T61" fmla="*/ 447 h 881"/>
                <a:gd name="T62" fmla="*/ 843 w 2952"/>
                <a:gd name="T63" fmla="*/ 495 h 881"/>
                <a:gd name="T64" fmla="*/ 752 w 2952"/>
                <a:gd name="T65" fmla="*/ 495 h 881"/>
                <a:gd name="T66" fmla="*/ 643 w 2952"/>
                <a:gd name="T67" fmla="*/ 495 h 881"/>
                <a:gd name="T68" fmla="*/ 1280 w 2952"/>
                <a:gd name="T69" fmla="*/ 696 h 881"/>
                <a:gd name="T70" fmla="*/ 1234 w 2952"/>
                <a:gd name="T71" fmla="*/ 607 h 881"/>
                <a:gd name="T72" fmla="*/ 1245 w 2952"/>
                <a:gd name="T73" fmla="*/ 508 h 881"/>
                <a:gd name="T74" fmla="*/ 1304 w 2952"/>
                <a:gd name="T75" fmla="*/ 441 h 881"/>
                <a:gd name="T76" fmla="*/ 1399 w 2952"/>
                <a:gd name="T77" fmla="*/ 441 h 881"/>
                <a:gd name="T78" fmla="*/ 1454 w 2952"/>
                <a:gd name="T79" fmla="*/ 508 h 881"/>
                <a:gd name="T80" fmla="*/ 1464 w 2952"/>
                <a:gd name="T81" fmla="*/ 605 h 881"/>
                <a:gd name="T82" fmla="*/ 1431 w 2952"/>
                <a:gd name="T83" fmla="*/ 686 h 881"/>
                <a:gd name="T84" fmla="*/ 1350 w 2952"/>
                <a:gd name="T85" fmla="*/ 721 h 881"/>
                <a:gd name="T86" fmla="*/ 2128 w 2952"/>
                <a:gd name="T87" fmla="*/ 41 h 881"/>
                <a:gd name="T88" fmla="*/ 2124 w 2952"/>
                <a:gd name="T89" fmla="*/ 336 h 881"/>
                <a:gd name="T90" fmla="*/ 2124 w 2952"/>
                <a:gd name="T91" fmla="*/ 672 h 881"/>
                <a:gd name="T92" fmla="*/ 2172 w 2952"/>
                <a:gd name="T93" fmla="*/ 513 h 881"/>
                <a:gd name="T94" fmla="*/ 2172 w 2952"/>
                <a:gd name="T95" fmla="*/ 626 h 881"/>
                <a:gd name="T96" fmla="*/ 2255 w 2952"/>
                <a:gd name="T97" fmla="*/ 809 h 881"/>
                <a:gd name="T98" fmla="*/ 2561 w 2952"/>
                <a:gd name="T99" fmla="*/ 472 h 881"/>
                <a:gd name="T100" fmla="*/ 2860 w 2952"/>
                <a:gd name="T101" fmla="*/ 80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2" h="881">
                  <a:moveTo>
                    <a:pt x="2704" y="572"/>
                  </a:moveTo>
                  <a:lnTo>
                    <a:pt x="2950" y="295"/>
                  </a:lnTo>
                  <a:lnTo>
                    <a:pt x="2661" y="295"/>
                  </a:lnTo>
                  <a:lnTo>
                    <a:pt x="2561" y="410"/>
                  </a:lnTo>
                  <a:lnTo>
                    <a:pt x="2458" y="295"/>
                  </a:lnTo>
                  <a:lnTo>
                    <a:pt x="1909" y="295"/>
                  </a:lnTo>
                  <a:lnTo>
                    <a:pt x="1909" y="221"/>
                  </a:lnTo>
                  <a:lnTo>
                    <a:pt x="2169" y="221"/>
                  </a:lnTo>
                  <a:lnTo>
                    <a:pt x="2169" y="0"/>
                  </a:lnTo>
                  <a:lnTo>
                    <a:pt x="1471" y="0"/>
                  </a:lnTo>
                  <a:lnTo>
                    <a:pt x="1471" y="347"/>
                  </a:lnTo>
                  <a:lnTo>
                    <a:pt x="1469" y="347"/>
                  </a:lnTo>
                  <a:lnTo>
                    <a:pt x="1446" y="325"/>
                  </a:lnTo>
                  <a:lnTo>
                    <a:pt x="1421" y="307"/>
                  </a:lnTo>
                  <a:lnTo>
                    <a:pt x="1395" y="295"/>
                  </a:lnTo>
                  <a:lnTo>
                    <a:pt x="1367" y="286"/>
                  </a:lnTo>
                  <a:lnTo>
                    <a:pt x="1337" y="281"/>
                  </a:lnTo>
                  <a:lnTo>
                    <a:pt x="1306" y="280"/>
                  </a:lnTo>
                  <a:lnTo>
                    <a:pt x="1264" y="282"/>
                  </a:lnTo>
                  <a:lnTo>
                    <a:pt x="1224" y="292"/>
                  </a:lnTo>
                  <a:lnTo>
                    <a:pt x="1186" y="307"/>
                  </a:lnTo>
                  <a:lnTo>
                    <a:pt x="1154" y="327"/>
                  </a:lnTo>
                  <a:lnTo>
                    <a:pt x="1123" y="352"/>
                  </a:lnTo>
                  <a:lnTo>
                    <a:pt x="1096" y="381"/>
                  </a:lnTo>
                  <a:lnTo>
                    <a:pt x="1074" y="413"/>
                  </a:lnTo>
                  <a:lnTo>
                    <a:pt x="1055" y="448"/>
                  </a:lnTo>
                  <a:lnTo>
                    <a:pt x="1042" y="487"/>
                  </a:lnTo>
                  <a:lnTo>
                    <a:pt x="1027" y="445"/>
                  </a:lnTo>
                  <a:lnTo>
                    <a:pt x="1007" y="407"/>
                  </a:lnTo>
                  <a:lnTo>
                    <a:pt x="983" y="375"/>
                  </a:lnTo>
                  <a:lnTo>
                    <a:pt x="954" y="346"/>
                  </a:lnTo>
                  <a:lnTo>
                    <a:pt x="920" y="322"/>
                  </a:lnTo>
                  <a:lnTo>
                    <a:pt x="884" y="302"/>
                  </a:lnTo>
                  <a:lnTo>
                    <a:pt x="843" y="289"/>
                  </a:lnTo>
                  <a:lnTo>
                    <a:pt x="798" y="280"/>
                  </a:lnTo>
                  <a:lnTo>
                    <a:pt x="749" y="277"/>
                  </a:lnTo>
                  <a:lnTo>
                    <a:pt x="699" y="280"/>
                  </a:lnTo>
                  <a:lnTo>
                    <a:pt x="652" y="290"/>
                  </a:lnTo>
                  <a:lnTo>
                    <a:pt x="608" y="306"/>
                  </a:lnTo>
                  <a:lnTo>
                    <a:pt x="568" y="327"/>
                  </a:lnTo>
                  <a:lnTo>
                    <a:pt x="534" y="354"/>
                  </a:lnTo>
                  <a:lnTo>
                    <a:pt x="505" y="386"/>
                  </a:lnTo>
                  <a:lnTo>
                    <a:pt x="480" y="422"/>
                  </a:lnTo>
                  <a:lnTo>
                    <a:pt x="480" y="310"/>
                  </a:lnTo>
                  <a:lnTo>
                    <a:pt x="226" y="310"/>
                  </a:lnTo>
                  <a:lnTo>
                    <a:pt x="226" y="189"/>
                  </a:lnTo>
                  <a:lnTo>
                    <a:pt x="503" y="189"/>
                  </a:lnTo>
                  <a:lnTo>
                    <a:pt x="503" y="0"/>
                  </a:lnTo>
                  <a:lnTo>
                    <a:pt x="0" y="0"/>
                  </a:lnTo>
                  <a:lnTo>
                    <a:pt x="0" y="851"/>
                  </a:lnTo>
                  <a:lnTo>
                    <a:pt x="226" y="851"/>
                  </a:lnTo>
                  <a:lnTo>
                    <a:pt x="226" y="492"/>
                  </a:lnTo>
                  <a:lnTo>
                    <a:pt x="452" y="492"/>
                  </a:lnTo>
                  <a:lnTo>
                    <a:pt x="445" y="533"/>
                  </a:lnTo>
                  <a:lnTo>
                    <a:pt x="441" y="577"/>
                  </a:lnTo>
                  <a:lnTo>
                    <a:pt x="445" y="623"/>
                  </a:lnTo>
                  <a:lnTo>
                    <a:pt x="455" y="668"/>
                  </a:lnTo>
                  <a:lnTo>
                    <a:pt x="470" y="708"/>
                  </a:lnTo>
                  <a:lnTo>
                    <a:pt x="491" y="746"/>
                  </a:lnTo>
                  <a:lnTo>
                    <a:pt x="516" y="779"/>
                  </a:lnTo>
                  <a:lnTo>
                    <a:pt x="546" y="808"/>
                  </a:lnTo>
                  <a:lnTo>
                    <a:pt x="581" y="833"/>
                  </a:lnTo>
                  <a:lnTo>
                    <a:pt x="618" y="852"/>
                  </a:lnTo>
                  <a:lnTo>
                    <a:pt x="659" y="867"/>
                  </a:lnTo>
                  <a:lnTo>
                    <a:pt x="703" y="876"/>
                  </a:lnTo>
                  <a:lnTo>
                    <a:pt x="749" y="878"/>
                  </a:lnTo>
                  <a:lnTo>
                    <a:pt x="797" y="876"/>
                  </a:lnTo>
                  <a:lnTo>
                    <a:pt x="839" y="868"/>
                  </a:lnTo>
                  <a:lnTo>
                    <a:pt x="879" y="857"/>
                  </a:lnTo>
                  <a:lnTo>
                    <a:pt x="914" y="839"/>
                  </a:lnTo>
                  <a:lnTo>
                    <a:pt x="947" y="817"/>
                  </a:lnTo>
                  <a:lnTo>
                    <a:pt x="975" y="791"/>
                  </a:lnTo>
                  <a:lnTo>
                    <a:pt x="1002" y="761"/>
                  </a:lnTo>
                  <a:lnTo>
                    <a:pt x="1023" y="726"/>
                  </a:lnTo>
                  <a:lnTo>
                    <a:pt x="1042" y="686"/>
                  </a:lnTo>
                  <a:lnTo>
                    <a:pt x="848" y="686"/>
                  </a:lnTo>
                  <a:lnTo>
                    <a:pt x="835" y="702"/>
                  </a:lnTo>
                  <a:lnTo>
                    <a:pt x="823" y="714"/>
                  </a:lnTo>
                  <a:lnTo>
                    <a:pt x="809" y="724"/>
                  </a:lnTo>
                  <a:lnTo>
                    <a:pt x="793" y="729"/>
                  </a:lnTo>
                  <a:lnTo>
                    <a:pt x="773" y="733"/>
                  </a:lnTo>
                  <a:lnTo>
                    <a:pt x="749" y="734"/>
                  </a:lnTo>
                  <a:lnTo>
                    <a:pt x="724" y="731"/>
                  </a:lnTo>
                  <a:lnTo>
                    <a:pt x="701" y="722"/>
                  </a:lnTo>
                  <a:lnTo>
                    <a:pt x="679" y="708"/>
                  </a:lnTo>
                  <a:lnTo>
                    <a:pt x="662" y="691"/>
                  </a:lnTo>
                  <a:lnTo>
                    <a:pt x="648" y="669"/>
                  </a:lnTo>
                  <a:lnTo>
                    <a:pt x="639" y="644"/>
                  </a:lnTo>
                  <a:lnTo>
                    <a:pt x="637" y="618"/>
                  </a:lnTo>
                  <a:lnTo>
                    <a:pt x="1032" y="618"/>
                  </a:lnTo>
                  <a:lnTo>
                    <a:pt x="1039" y="661"/>
                  </a:lnTo>
                  <a:lnTo>
                    <a:pt x="1052" y="699"/>
                  </a:lnTo>
                  <a:lnTo>
                    <a:pt x="1070" y="737"/>
                  </a:lnTo>
                  <a:lnTo>
                    <a:pt x="1093" y="772"/>
                  </a:lnTo>
                  <a:lnTo>
                    <a:pt x="1120" y="803"/>
                  </a:lnTo>
                  <a:lnTo>
                    <a:pt x="1150" y="829"/>
                  </a:lnTo>
                  <a:lnTo>
                    <a:pt x="1185" y="851"/>
                  </a:lnTo>
                  <a:lnTo>
                    <a:pt x="1224" y="867"/>
                  </a:lnTo>
                  <a:lnTo>
                    <a:pt x="1264" y="877"/>
                  </a:lnTo>
                  <a:lnTo>
                    <a:pt x="1309" y="881"/>
                  </a:lnTo>
                  <a:lnTo>
                    <a:pt x="1340" y="878"/>
                  </a:lnTo>
                  <a:lnTo>
                    <a:pt x="1371" y="871"/>
                  </a:lnTo>
                  <a:lnTo>
                    <a:pt x="1400" y="858"/>
                  </a:lnTo>
                  <a:lnTo>
                    <a:pt x="1426" y="842"/>
                  </a:lnTo>
                  <a:lnTo>
                    <a:pt x="1449" y="821"/>
                  </a:lnTo>
                  <a:lnTo>
                    <a:pt x="1469" y="796"/>
                  </a:lnTo>
                  <a:lnTo>
                    <a:pt x="1471" y="796"/>
                  </a:lnTo>
                  <a:lnTo>
                    <a:pt x="1471" y="851"/>
                  </a:lnTo>
                  <a:lnTo>
                    <a:pt x="2450" y="851"/>
                  </a:lnTo>
                  <a:lnTo>
                    <a:pt x="2553" y="734"/>
                  </a:lnTo>
                  <a:lnTo>
                    <a:pt x="2655" y="851"/>
                  </a:lnTo>
                  <a:lnTo>
                    <a:pt x="2952" y="851"/>
                  </a:lnTo>
                  <a:lnTo>
                    <a:pt x="2704" y="572"/>
                  </a:lnTo>
                  <a:close/>
                  <a:moveTo>
                    <a:pt x="643" y="495"/>
                  </a:moveTo>
                  <a:lnTo>
                    <a:pt x="652" y="470"/>
                  </a:lnTo>
                  <a:lnTo>
                    <a:pt x="664" y="448"/>
                  </a:lnTo>
                  <a:lnTo>
                    <a:pt x="682" y="430"/>
                  </a:lnTo>
                  <a:lnTo>
                    <a:pt x="702" y="417"/>
                  </a:lnTo>
                  <a:lnTo>
                    <a:pt x="724" y="408"/>
                  </a:lnTo>
                  <a:lnTo>
                    <a:pt x="749" y="406"/>
                  </a:lnTo>
                  <a:lnTo>
                    <a:pt x="777" y="408"/>
                  </a:lnTo>
                  <a:lnTo>
                    <a:pt x="800" y="417"/>
                  </a:lnTo>
                  <a:lnTo>
                    <a:pt x="822" y="430"/>
                  </a:lnTo>
                  <a:lnTo>
                    <a:pt x="838" y="447"/>
                  </a:lnTo>
                  <a:lnTo>
                    <a:pt x="850" y="470"/>
                  </a:lnTo>
                  <a:lnTo>
                    <a:pt x="858" y="495"/>
                  </a:lnTo>
                  <a:lnTo>
                    <a:pt x="854" y="495"/>
                  </a:lnTo>
                  <a:lnTo>
                    <a:pt x="843" y="495"/>
                  </a:lnTo>
                  <a:lnTo>
                    <a:pt x="825" y="495"/>
                  </a:lnTo>
                  <a:lnTo>
                    <a:pt x="804" y="495"/>
                  </a:lnTo>
                  <a:lnTo>
                    <a:pt x="779" y="495"/>
                  </a:lnTo>
                  <a:lnTo>
                    <a:pt x="752" y="495"/>
                  </a:lnTo>
                  <a:lnTo>
                    <a:pt x="677" y="495"/>
                  </a:lnTo>
                  <a:lnTo>
                    <a:pt x="659" y="495"/>
                  </a:lnTo>
                  <a:lnTo>
                    <a:pt x="647" y="495"/>
                  </a:lnTo>
                  <a:lnTo>
                    <a:pt x="643" y="495"/>
                  </a:lnTo>
                  <a:close/>
                  <a:moveTo>
                    <a:pt x="1350" y="721"/>
                  </a:moveTo>
                  <a:lnTo>
                    <a:pt x="1324" y="717"/>
                  </a:lnTo>
                  <a:lnTo>
                    <a:pt x="1301" y="709"/>
                  </a:lnTo>
                  <a:lnTo>
                    <a:pt x="1280" y="696"/>
                  </a:lnTo>
                  <a:lnTo>
                    <a:pt x="1264" y="677"/>
                  </a:lnTo>
                  <a:lnTo>
                    <a:pt x="1250" y="657"/>
                  </a:lnTo>
                  <a:lnTo>
                    <a:pt x="1240" y="633"/>
                  </a:lnTo>
                  <a:lnTo>
                    <a:pt x="1234" y="607"/>
                  </a:lnTo>
                  <a:lnTo>
                    <a:pt x="1231" y="581"/>
                  </a:lnTo>
                  <a:lnTo>
                    <a:pt x="1233" y="556"/>
                  </a:lnTo>
                  <a:lnTo>
                    <a:pt x="1238" y="531"/>
                  </a:lnTo>
                  <a:lnTo>
                    <a:pt x="1245" y="508"/>
                  </a:lnTo>
                  <a:lnTo>
                    <a:pt x="1255" y="487"/>
                  </a:lnTo>
                  <a:lnTo>
                    <a:pt x="1269" y="468"/>
                  </a:lnTo>
                  <a:lnTo>
                    <a:pt x="1284" y="453"/>
                  </a:lnTo>
                  <a:lnTo>
                    <a:pt x="1304" y="441"/>
                  </a:lnTo>
                  <a:lnTo>
                    <a:pt x="1325" y="433"/>
                  </a:lnTo>
                  <a:lnTo>
                    <a:pt x="1350" y="431"/>
                  </a:lnTo>
                  <a:lnTo>
                    <a:pt x="1376" y="433"/>
                  </a:lnTo>
                  <a:lnTo>
                    <a:pt x="1399" y="441"/>
                  </a:lnTo>
                  <a:lnTo>
                    <a:pt x="1417" y="453"/>
                  </a:lnTo>
                  <a:lnTo>
                    <a:pt x="1432" y="468"/>
                  </a:lnTo>
                  <a:lnTo>
                    <a:pt x="1445" y="487"/>
                  </a:lnTo>
                  <a:lnTo>
                    <a:pt x="1454" y="508"/>
                  </a:lnTo>
                  <a:lnTo>
                    <a:pt x="1460" y="531"/>
                  </a:lnTo>
                  <a:lnTo>
                    <a:pt x="1465" y="556"/>
                  </a:lnTo>
                  <a:lnTo>
                    <a:pt x="1465" y="581"/>
                  </a:lnTo>
                  <a:lnTo>
                    <a:pt x="1464" y="605"/>
                  </a:lnTo>
                  <a:lnTo>
                    <a:pt x="1460" y="628"/>
                  </a:lnTo>
                  <a:lnTo>
                    <a:pt x="1454" y="649"/>
                  </a:lnTo>
                  <a:lnTo>
                    <a:pt x="1444" y="669"/>
                  </a:lnTo>
                  <a:lnTo>
                    <a:pt x="1431" y="686"/>
                  </a:lnTo>
                  <a:lnTo>
                    <a:pt x="1416" y="701"/>
                  </a:lnTo>
                  <a:lnTo>
                    <a:pt x="1397" y="712"/>
                  </a:lnTo>
                  <a:lnTo>
                    <a:pt x="1375" y="718"/>
                  </a:lnTo>
                  <a:lnTo>
                    <a:pt x="1350" y="721"/>
                  </a:lnTo>
                  <a:close/>
                  <a:moveTo>
                    <a:pt x="2124" y="809"/>
                  </a:moveTo>
                  <a:lnTo>
                    <a:pt x="1690" y="809"/>
                  </a:lnTo>
                  <a:lnTo>
                    <a:pt x="1690" y="41"/>
                  </a:lnTo>
                  <a:lnTo>
                    <a:pt x="2128" y="41"/>
                  </a:lnTo>
                  <a:lnTo>
                    <a:pt x="2128" y="180"/>
                  </a:lnTo>
                  <a:lnTo>
                    <a:pt x="1868" y="180"/>
                  </a:lnTo>
                  <a:lnTo>
                    <a:pt x="1868" y="336"/>
                  </a:lnTo>
                  <a:lnTo>
                    <a:pt x="2124" y="336"/>
                  </a:lnTo>
                  <a:lnTo>
                    <a:pt x="2124" y="466"/>
                  </a:lnTo>
                  <a:lnTo>
                    <a:pt x="1866" y="466"/>
                  </a:lnTo>
                  <a:lnTo>
                    <a:pt x="1866" y="672"/>
                  </a:lnTo>
                  <a:lnTo>
                    <a:pt x="2124" y="672"/>
                  </a:lnTo>
                  <a:lnTo>
                    <a:pt x="2124" y="809"/>
                  </a:lnTo>
                  <a:close/>
                  <a:moveTo>
                    <a:pt x="1913" y="626"/>
                  </a:moveTo>
                  <a:lnTo>
                    <a:pt x="1913" y="513"/>
                  </a:lnTo>
                  <a:lnTo>
                    <a:pt x="2172" y="513"/>
                  </a:lnTo>
                  <a:lnTo>
                    <a:pt x="2172" y="310"/>
                  </a:lnTo>
                  <a:lnTo>
                    <a:pt x="2405" y="572"/>
                  </a:lnTo>
                  <a:lnTo>
                    <a:pt x="2172" y="836"/>
                  </a:lnTo>
                  <a:lnTo>
                    <a:pt x="2172" y="626"/>
                  </a:lnTo>
                  <a:lnTo>
                    <a:pt x="1913" y="626"/>
                  </a:lnTo>
                  <a:close/>
                  <a:moveTo>
                    <a:pt x="2551" y="673"/>
                  </a:moveTo>
                  <a:lnTo>
                    <a:pt x="2431" y="809"/>
                  </a:lnTo>
                  <a:lnTo>
                    <a:pt x="2255" y="809"/>
                  </a:lnTo>
                  <a:lnTo>
                    <a:pt x="2466" y="572"/>
                  </a:lnTo>
                  <a:lnTo>
                    <a:pt x="2255" y="336"/>
                  </a:lnTo>
                  <a:lnTo>
                    <a:pt x="2439" y="336"/>
                  </a:lnTo>
                  <a:lnTo>
                    <a:pt x="2561" y="472"/>
                  </a:lnTo>
                  <a:lnTo>
                    <a:pt x="2680" y="336"/>
                  </a:lnTo>
                  <a:lnTo>
                    <a:pt x="2857" y="336"/>
                  </a:lnTo>
                  <a:lnTo>
                    <a:pt x="2648" y="572"/>
                  </a:lnTo>
                  <a:lnTo>
                    <a:pt x="2860" y="809"/>
                  </a:lnTo>
                  <a:lnTo>
                    <a:pt x="2674" y="809"/>
                  </a:lnTo>
                  <a:lnTo>
                    <a:pt x="2551" y="67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257300" y="862013"/>
              <a:ext cx="52388" cy="96838"/>
            </a:xfrm>
            <a:custGeom>
              <a:avLst/>
              <a:gdLst>
                <a:gd name="T0" fmla="*/ 29 w 165"/>
                <a:gd name="T1" fmla="*/ 23 h 306"/>
                <a:gd name="T2" fmla="*/ 29 w 165"/>
                <a:gd name="T3" fmla="*/ 137 h 306"/>
                <a:gd name="T4" fmla="*/ 159 w 165"/>
                <a:gd name="T5" fmla="*/ 137 h 306"/>
                <a:gd name="T6" fmla="*/ 159 w 165"/>
                <a:gd name="T7" fmla="*/ 159 h 306"/>
                <a:gd name="T8" fmla="*/ 29 w 165"/>
                <a:gd name="T9" fmla="*/ 159 h 306"/>
                <a:gd name="T10" fmla="*/ 29 w 165"/>
                <a:gd name="T11" fmla="*/ 306 h 306"/>
                <a:gd name="T12" fmla="*/ 0 w 165"/>
                <a:gd name="T13" fmla="*/ 306 h 306"/>
                <a:gd name="T14" fmla="*/ 0 w 165"/>
                <a:gd name="T15" fmla="*/ 0 h 306"/>
                <a:gd name="T16" fmla="*/ 165 w 165"/>
                <a:gd name="T17" fmla="*/ 0 h 306"/>
                <a:gd name="T18" fmla="*/ 165 w 165"/>
                <a:gd name="T19" fmla="*/ 23 h 306"/>
                <a:gd name="T20" fmla="*/ 29 w 165"/>
                <a:gd name="T2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306">
                  <a:moveTo>
                    <a:pt x="29" y="23"/>
                  </a:moveTo>
                  <a:lnTo>
                    <a:pt x="29" y="137"/>
                  </a:lnTo>
                  <a:lnTo>
                    <a:pt x="159" y="137"/>
                  </a:lnTo>
                  <a:lnTo>
                    <a:pt x="159" y="159"/>
                  </a:lnTo>
                  <a:lnTo>
                    <a:pt x="29" y="159"/>
                  </a:lnTo>
                  <a:lnTo>
                    <a:pt x="29" y="306"/>
                  </a:lnTo>
                  <a:lnTo>
                    <a:pt x="0" y="306"/>
                  </a:lnTo>
                  <a:lnTo>
                    <a:pt x="0" y="0"/>
                  </a:lnTo>
                  <a:lnTo>
                    <a:pt x="165" y="0"/>
                  </a:lnTo>
                  <a:lnTo>
                    <a:pt x="165" y="23"/>
                  </a:lnTo>
                  <a:lnTo>
                    <a:pt x="29"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1" name="Freeform 10"/>
            <p:cNvSpPr>
              <a:spLocks/>
            </p:cNvSpPr>
            <p:nvPr userDrawn="1"/>
          </p:nvSpPr>
          <p:spPr bwMode="auto">
            <a:xfrm>
              <a:off x="1319213" y="889001"/>
              <a:ext cx="31750" cy="69850"/>
            </a:xfrm>
            <a:custGeom>
              <a:avLst/>
              <a:gdLst>
                <a:gd name="T0" fmla="*/ 83 w 100"/>
                <a:gd name="T1" fmla="*/ 25 h 218"/>
                <a:gd name="T2" fmla="*/ 67 w 100"/>
                <a:gd name="T3" fmla="*/ 26 h 218"/>
                <a:gd name="T4" fmla="*/ 53 w 100"/>
                <a:gd name="T5" fmla="*/ 32 h 218"/>
                <a:gd name="T6" fmla="*/ 43 w 100"/>
                <a:gd name="T7" fmla="*/ 41 h 218"/>
                <a:gd name="T8" fmla="*/ 36 w 100"/>
                <a:gd name="T9" fmla="*/ 54 h 218"/>
                <a:gd name="T10" fmla="*/ 31 w 100"/>
                <a:gd name="T11" fmla="*/ 66 h 218"/>
                <a:gd name="T12" fmla="*/ 27 w 100"/>
                <a:gd name="T13" fmla="*/ 81 h 218"/>
                <a:gd name="T14" fmla="*/ 26 w 100"/>
                <a:gd name="T15" fmla="*/ 97 h 218"/>
                <a:gd name="T16" fmla="*/ 26 w 100"/>
                <a:gd name="T17" fmla="*/ 218 h 218"/>
                <a:gd name="T18" fmla="*/ 1 w 100"/>
                <a:gd name="T19" fmla="*/ 218 h 218"/>
                <a:gd name="T20" fmla="*/ 1 w 100"/>
                <a:gd name="T21" fmla="*/ 67 h 218"/>
                <a:gd name="T22" fmla="*/ 0 w 100"/>
                <a:gd name="T23" fmla="*/ 5 h 218"/>
                <a:gd name="T24" fmla="*/ 25 w 100"/>
                <a:gd name="T25" fmla="*/ 5 h 218"/>
                <a:gd name="T26" fmla="*/ 26 w 100"/>
                <a:gd name="T27" fmla="*/ 35 h 218"/>
                <a:gd name="T28" fmla="*/ 37 w 100"/>
                <a:gd name="T29" fmla="*/ 20 h 218"/>
                <a:gd name="T30" fmla="*/ 51 w 100"/>
                <a:gd name="T31" fmla="*/ 9 h 218"/>
                <a:gd name="T32" fmla="*/ 68 w 100"/>
                <a:gd name="T33" fmla="*/ 1 h 218"/>
                <a:gd name="T34" fmla="*/ 88 w 100"/>
                <a:gd name="T35" fmla="*/ 0 h 218"/>
                <a:gd name="T36" fmla="*/ 95 w 100"/>
                <a:gd name="T37" fmla="*/ 0 h 218"/>
                <a:gd name="T38" fmla="*/ 100 w 100"/>
                <a:gd name="T39" fmla="*/ 0 h 218"/>
                <a:gd name="T40" fmla="*/ 100 w 100"/>
                <a:gd name="T41" fmla="*/ 26 h 218"/>
                <a:gd name="T42" fmla="*/ 95 w 100"/>
                <a:gd name="T43" fmla="*/ 25 h 218"/>
                <a:gd name="T44" fmla="*/ 90 w 100"/>
                <a:gd name="T45" fmla="*/ 25 h 218"/>
                <a:gd name="T46" fmla="*/ 83 w 100"/>
                <a:gd name="T47" fmla="*/ 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18">
                  <a:moveTo>
                    <a:pt x="83" y="25"/>
                  </a:moveTo>
                  <a:lnTo>
                    <a:pt x="67" y="26"/>
                  </a:lnTo>
                  <a:lnTo>
                    <a:pt x="53" y="32"/>
                  </a:lnTo>
                  <a:lnTo>
                    <a:pt x="43" y="41"/>
                  </a:lnTo>
                  <a:lnTo>
                    <a:pt x="36" y="54"/>
                  </a:lnTo>
                  <a:lnTo>
                    <a:pt x="31" y="66"/>
                  </a:lnTo>
                  <a:lnTo>
                    <a:pt x="27" y="81"/>
                  </a:lnTo>
                  <a:lnTo>
                    <a:pt x="26" y="97"/>
                  </a:lnTo>
                  <a:lnTo>
                    <a:pt x="26" y="218"/>
                  </a:lnTo>
                  <a:lnTo>
                    <a:pt x="1" y="218"/>
                  </a:lnTo>
                  <a:lnTo>
                    <a:pt x="1" y="67"/>
                  </a:lnTo>
                  <a:lnTo>
                    <a:pt x="0" y="5"/>
                  </a:lnTo>
                  <a:lnTo>
                    <a:pt x="25" y="5"/>
                  </a:lnTo>
                  <a:lnTo>
                    <a:pt x="26" y="35"/>
                  </a:lnTo>
                  <a:lnTo>
                    <a:pt x="37" y="20"/>
                  </a:lnTo>
                  <a:lnTo>
                    <a:pt x="51" y="9"/>
                  </a:lnTo>
                  <a:lnTo>
                    <a:pt x="68" y="1"/>
                  </a:lnTo>
                  <a:lnTo>
                    <a:pt x="88" y="0"/>
                  </a:lnTo>
                  <a:lnTo>
                    <a:pt x="95" y="0"/>
                  </a:lnTo>
                  <a:lnTo>
                    <a:pt x="100" y="0"/>
                  </a:lnTo>
                  <a:lnTo>
                    <a:pt x="100" y="26"/>
                  </a:lnTo>
                  <a:lnTo>
                    <a:pt x="95" y="25"/>
                  </a:lnTo>
                  <a:lnTo>
                    <a:pt x="90" y="25"/>
                  </a:lnTo>
                  <a:lnTo>
                    <a:pt x="83" y="2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2" name="Freeform 11"/>
            <p:cNvSpPr>
              <a:spLocks noEditPoints="1"/>
            </p:cNvSpPr>
            <p:nvPr userDrawn="1"/>
          </p:nvSpPr>
          <p:spPr bwMode="auto">
            <a:xfrm>
              <a:off x="1354138" y="889001"/>
              <a:ext cx="57150" cy="71438"/>
            </a:xfrm>
            <a:custGeom>
              <a:avLst/>
              <a:gdLst>
                <a:gd name="T0" fmla="*/ 27 w 183"/>
                <a:gd name="T1" fmla="*/ 116 h 223"/>
                <a:gd name="T2" fmla="*/ 28 w 183"/>
                <a:gd name="T3" fmla="*/ 136 h 223"/>
                <a:gd name="T4" fmla="*/ 33 w 183"/>
                <a:gd name="T5" fmla="*/ 155 h 223"/>
                <a:gd name="T6" fmla="*/ 40 w 183"/>
                <a:gd name="T7" fmla="*/ 171 h 223"/>
                <a:gd name="T8" fmla="*/ 50 w 183"/>
                <a:gd name="T9" fmla="*/ 185 h 223"/>
                <a:gd name="T10" fmla="*/ 62 w 183"/>
                <a:gd name="T11" fmla="*/ 195 h 223"/>
                <a:gd name="T12" fmla="*/ 78 w 183"/>
                <a:gd name="T13" fmla="*/ 201 h 223"/>
                <a:gd name="T14" fmla="*/ 97 w 183"/>
                <a:gd name="T15" fmla="*/ 203 h 223"/>
                <a:gd name="T16" fmla="*/ 113 w 183"/>
                <a:gd name="T17" fmla="*/ 202 h 223"/>
                <a:gd name="T18" fmla="*/ 127 w 183"/>
                <a:gd name="T19" fmla="*/ 196 h 223"/>
                <a:gd name="T20" fmla="*/ 138 w 183"/>
                <a:gd name="T21" fmla="*/ 188 h 223"/>
                <a:gd name="T22" fmla="*/ 146 w 183"/>
                <a:gd name="T23" fmla="*/ 178 h 223"/>
                <a:gd name="T24" fmla="*/ 152 w 183"/>
                <a:gd name="T25" fmla="*/ 167 h 223"/>
                <a:gd name="T26" fmla="*/ 156 w 183"/>
                <a:gd name="T27" fmla="*/ 156 h 223"/>
                <a:gd name="T28" fmla="*/ 181 w 183"/>
                <a:gd name="T29" fmla="*/ 156 h 223"/>
                <a:gd name="T30" fmla="*/ 173 w 183"/>
                <a:gd name="T31" fmla="*/ 176 h 223"/>
                <a:gd name="T32" fmla="*/ 164 w 183"/>
                <a:gd name="T33" fmla="*/ 192 h 223"/>
                <a:gd name="T34" fmla="*/ 151 w 183"/>
                <a:gd name="T35" fmla="*/ 206 h 223"/>
                <a:gd name="T36" fmla="*/ 136 w 183"/>
                <a:gd name="T37" fmla="*/ 216 h 223"/>
                <a:gd name="T38" fmla="*/ 116 w 183"/>
                <a:gd name="T39" fmla="*/ 221 h 223"/>
                <a:gd name="T40" fmla="*/ 93 w 183"/>
                <a:gd name="T41" fmla="*/ 223 h 223"/>
                <a:gd name="T42" fmla="*/ 71 w 183"/>
                <a:gd name="T43" fmla="*/ 221 h 223"/>
                <a:gd name="T44" fmla="*/ 52 w 183"/>
                <a:gd name="T45" fmla="*/ 215 h 223"/>
                <a:gd name="T46" fmla="*/ 36 w 183"/>
                <a:gd name="T47" fmla="*/ 205 h 223"/>
                <a:gd name="T48" fmla="*/ 22 w 183"/>
                <a:gd name="T49" fmla="*/ 191 h 223"/>
                <a:gd name="T50" fmla="*/ 12 w 183"/>
                <a:gd name="T51" fmla="*/ 176 h 223"/>
                <a:gd name="T52" fmla="*/ 6 w 183"/>
                <a:gd name="T53" fmla="*/ 157 h 223"/>
                <a:gd name="T54" fmla="*/ 1 w 183"/>
                <a:gd name="T55" fmla="*/ 137 h 223"/>
                <a:gd name="T56" fmla="*/ 0 w 183"/>
                <a:gd name="T57" fmla="*/ 115 h 223"/>
                <a:gd name="T58" fmla="*/ 1 w 183"/>
                <a:gd name="T59" fmla="*/ 92 h 223"/>
                <a:gd name="T60" fmla="*/ 6 w 183"/>
                <a:gd name="T61" fmla="*/ 71 h 223"/>
                <a:gd name="T62" fmla="*/ 13 w 183"/>
                <a:gd name="T63" fmla="*/ 51 h 223"/>
                <a:gd name="T64" fmla="*/ 23 w 183"/>
                <a:gd name="T65" fmla="*/ 35 h 223"/>
                <a:gd name="T66" fmla="*/ 37 w 183"/>
                <a:gd name="T67" fmla="*/ 20 h 223"/>
                <a:gd name="T68" fmla="*/ 53 w 183"/>
                <a:gd name="T69" fmla="*/ 9 h 223"/>
                <a:gd name="T70" fmla="*/ 73 w 183"/>
                <a:gd name="T71" fmla="*/ 2 h 223"/>
                <a:gd name="T72" fmla="*/ 97 w 183"/>
                <a:gd name="T73" fmla="*/ 0 h 223"/>
                <a:gd name="T74" fmla="*/ 118 w 183"/>
                <a:gd name="T75" fmla="*/ 1 h 223"/>
                <a:gd name="T76" fmla="*/ 135 w 183"/>
                <a:gd name="T77" fmla="*/ 7 h 223"/>
                <a:gd name="T78" fmla="*/ 150 w 183"/>
                <a:gd name="T79" fmla="*/ 17 h 223"/>
                <a:gd name="T80" fmla="*/ 161 w 183"/>
                <a:gd name="T81" fmla="*/ 30 h 223"/>
                <a:gd name="T82" fmla="*/ 169 w 183"/>
                <a:gd name="T83" fmla="*/ 44 h 223"/>
                <a:gd name="T84" fmla="*/ 176 w 183"/>
                <a:gd name="T85" fmla="*/ 60 h 223"/>
                <a:gd name="T86" fmla="*/ 179 w 183"/>
                <a:gd name="T87" fmla="*/ 78 h 223"/>
                <a:gd name="T88" fmla="*/ 182 w 183"/>
                <a:gd name="T89" fmla="*/ 97 h 223"/>
                <a:gd name="T90" fmla="*/ 183 w 183"/>
                <a:gd name="T91" fmla="*/ 116 h 223"/>
                <a:gd name="T92" fmla="*/ 27 w 183"/>
                <a:gd name="T93" fmla="*/ 116 h 223"/>
                <a:gd name="T94" fmla="*/ 28 w 183"/>
                <a:gd name="T95" fmla="*/ 96 h 223"/>
                <a:gd name="T96" fmla="*/ 156 w 183"/>
                <a:gd name="T97" fmla="*/ 96 h 223"/>
                <a:gd name="T98" fmla="*/ 153 w 183"/>
                <a:gd name="T99" fmla="*/ 76 h 223"/>
                <a:gd name="T100" fmla="*/ 150 w 183"/>
                <a:gd name="T101" fmla="*/ 57 h 223"/>
                <a:gd name="T102" fmla="*/ 141 w 183"/>
                <a:gd name="T103" fmla="*/ 42 h 223"/>
                <a:gd name="T104" fmla="*/ 128 w 183"/>
                <a:gd name="T105" fmla="*/ 30 h 223"/>
                <a:gd name="T106" fmla="*/ 113 w 183"/>
                <a:gd name="T107" fmla="*/ 22 h 223"/>
                <a:gd name="T108" fmla="*/ 96 w 183"/>
                <a:gd name="T109" fmla="*/ 19 h 223"/>
                <a:gd name="T110" fmla="*/ 78 w 183"/>
                <a:gd name="T111" fmla="*/ 21 h 223"/>
                <a:gd name="T112" fmla="*/ 62 w 183"/>
                <a:gd name="T113" fmla="*/ 27 h 223"/>
                <a:gd name="T114" fmla="*/ 50 w 183"/>
                <a:gd name="T115" fmla="*/ 39 h 223"/>
                <a:gd name="T116" fmla="*/ 40 w 183"/>
                <a:gd name="T117" fmla="*/ 55 h 223"/>
                <a:gd name="T118" fmla="*/ 32 w 183"/>
                <a:gd name="T119" fmla="*/ 73 h 223"/>
                <a:gd name="T120" fmla="*/ 28 w 183"/>
                <a:gd name="T121" fmla="*/ 9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223">
                  <a:moveTo>
                    <a:pt x="27" y="116"/>
                  </a:moveTo>
                  <a:lnTo>
                    <a:pt x="28" y="136"/>
                  </a:lnTo>
                  <a:lnTo>
                    <a:pt x="33" y="155"/>
                  </a:lnTo>
                  <a:lnTo>
                    <a:pt x="40" y="171"/>
                  </a:lnTo>
                  <a:lnTo>
                    <a:pt x="50" y="185"/>
                  </a:lnTo>
                  <a:lnTo>
                    <a:pt x="62" y="195"/>
                  </a:lnTo>
                  <a:lnTo>
                    <a:pt x="78" y="201"/>
                  </a:lnTo>
                  <a:lnTo>
                    <a:pt x="97" y="203"/>
                  </a:lnTo>
                  <a:lnTo>
                    <a:pt x="113" y="202"/>
                  </a:lnTo>
                  <a:lnTo>
                    <a:pt x="127" y="196"/>
                  </a:lnTo>
                  <a:lnTo>
                    <a:pt x="138" y="188"/>
                  </a:lnTo>
                  <a:lnTo>
                    <a:pt x="146" y="178"/>
                  </a:lnTo>
                  <a:lnTo>
                    <a:pt x="152" y="167"/>
                  </a:lnTo>
                  <a:lnTo>
                    <a:pt x="156" y="156"/>
                  </a:lnTo>
                  <a:lnTo>
                    <a:pt x="181" y="156"/>
                  </a:lnTo>
                  <a:lnTo>
                    <a:pt x="173" y="176"/>
                  </a:lnTo>
                  <a:lnTo>
                    <a:pt x="164" y="192"/>
                  </a:lnTo>
                  <a:lnTo>
                    <a:pt x="151" y="206"/>
                  </a:lnTo>
                  <a:lnTo>
                    <a:pt x="136" y="216"/>
                  </a:lnTo>
                  <a:lnTo>
                    <a:pt x="116" y="221"/>
                  </a:lnTo>
                  <a:lnTo>
                    <a:pt x="93" y="223"/>
                  </a:lnTo>
                  <a:lnTo>
                    <a:pt x="71" y="221"/>
                  </a:lnTo>
                  <a:lnTo>
                    <a:pt x="52" y="215"/>
                  </a:lnTo>
                  <a:lnTo>
                    <a:pt x="36" y="205"/>
                  </a:lnTo>
                  <a:lnTo>
                    <a:pt x="22" y="191"/>
                  </a:lnTo>
                  <a:lnTo>
                    <a:pt x="12" y="176"/>
                  </a:lnTo>
                  <a:lnTo>
                    <a:pt x="6" y="157"/>
                  </a:lnTo>
                  <a:lnTo>
                    <a:pt x="1" y="137"/>
                  </a:lnTo>
                  <a:lnTo>
                    <a:pt x="0" y="115"/>
                  </a:lnTo>
                  <a:lnTo>
                    <a:pt x="1" y="92"/>
                  </a:lnTo>
                  <a:lnTo>
                    <a:pt x="6" y="71"/>
                  </a:lnTo>
                  <a:lnTo>
                    <a:pt x="13" y="51"/>
                  </a:lnTo>
                  <a:lnTo>
                    <a:pt x="23" y="35"/>
                  </a:lnTo>
                  <a:lnTo>
                    <a:pt x="37" y="20"/>
                  </a:lnTo>
                  <a:lnTo>
                    <a:pt x="53" y="9"/>
                  </a:lnTo>
                  <a:lnTo>
                    <a:pt x="73" y="2"/>
                  </a:lnTo>
                  <a:lnTo>
                    <a:pt x="97" y="0"/>
                  </a:lnTo>
                  <a:lnTo>
                    <a:pt x="118" y="1"/>
                  </a:lnTo>
                  <a:lnTo>
                    <a:pt x="135" y="7"/>
                  </a:lnTo>
                  <a:lnTo>
                    <a:pt x="150" y="17"/>
                  </a:lnTo>
                  <a:lnTo>
                    <a:pt x="161" y="30"/>
                  </a:lnTo>
                  <a:lnTo>
                    <a:pt x="169" y="44"/>
                  </a:lnTo>
                  <a:lnTo>
                    <a:pt x="176" y="60"/>
                  </a:lnTo>
                  <a:lnTo>
                    <a:pt x="179" y="78"/>
                  </a:lnTo>
                  <a:lnTo>
                    <a:pt x="182" y="97"/>
                  </a:lnTo>
                  <a:lnTo>
                    <a:pt x="183" y="116"/>
                  </a:lnTo>
                  <a:lnTo>
                    <a:pt x="27" y="116"/>
                  </a:lnTo>
                  <a:close/>
                  <a:moveTo>
                    <a:pt x="28" y="96"/>
                  </a:moveTo>
                  <a:lnTo>
                    <a:pt x="156" y="96"/>
                  </a:lnTo>
                  <a:lnTo>
                    <a:pt x="153" y="76"/>
                  </a:lnTo>
                  <a:lnTo>
                    <a:pt x="150" y="57"/>
                  </a:lnTo>
                  <a:lnTo>
                    <a:pt x="141" y="42"/>
                  </a:lnTo>
                  <a:lnTo>
                    <a:pt x="128" y="30"/>
                  </a:lnTo>
                  <a:lnTo>
                    <a:pt x="113" y="22"/>
                  </a:lnTo>
                  <a:lnTo>
                    <a:pt x="96" y="19"/>
                  </a:lnTo>
                  <a:lnTo>
                    <a:pt x="78" y="21"/>
                  </a:lnTo>
                  <a:lnTo>
                    <a:pt x="62" y="27"/>
                  </a:lnTo>
                  <a:lnTo>
                    <a:pt x="50" y="39"/>
                  </a:lnTo>
                  <a:lnTo>
                    <a:pt x="40" y="55"/>
                  </a:lnTo>
                  <a:lnTo>
                    <a:pt x="32" y="73"/>
                  </a:lnTo>
                  <a:lnTo>
                    <a:pt x="28" y="9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3" name="Freeform 12"/>
            <p:cNvSpPr>
              <a:spLocks noEditPoints="1"/>
            </p:cNvSpPr>
            <p:nvPr userDrawn="1"/>
          </p:nvSpPr>
          <p:spPr bwMode="auto">
            <a:xfrm>
              <a:off x="1425575" y="862013"/>
              <a:ext cx="9525" cy="96838"/>
            </a:xfrm>
            <a:custGeom>
              <a:avLst/>
              <a:gdLst>
                <a:gd name="T0" fmla="*/ 0 w 30"/>
                <a:gd name="T1" fmla="*/ 31 h 304"/>
                <a:gd name="T2" fmla="*/ 0 w 30"/>
                <a:gd name="T3" fmla="*/ 0 h 304"/>
                <a:gd name="T4" fmla="*/ 30 w 30"/>
                <a:gd name="T5" fmla="*/ 0 h 304"/>
                <a:gd name="T6" fmla="*/ 30 w 30"/>
                <a:gd name="T7" fmla="*/ 31 h 304"/>
                <a:gd name="T8" fmla="*/ 0 w 30"/>
                <a:gd name="T9" fmla="*/ 31 h 304"/>
                <a:gd name="T10" fmla="*/ 3 w 30"/>
                <a:gd name="T11" fmla="*/ 304 h 304"/>
                <a:gd name="T12" fmla="*/ 3 w 30"/>
                <a:gd name="T13" fmla="*/ 91 h 304"/>
                <a:gd name="T14" fmla="*/ 28 w 30"/>
                <a:gd name="T15" fmla="*/ 91 h 304"/>
                <a:gd name="T16" fmla="*/ 28 w 30"/>
                <a:gd name="T17" fmla="*/ 304 h 304"/>
                <a:gd name="T18" fmla="*/ 3 w 30"/>
                <a:gd name="T19"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4">
                  <a:moveTo>
                    <a:pt x="0" y="31"/>
                  </a:moveTo>
                  <a:lnTo>
                    <a:pt x="0" y="0"/>
                  </a:lnTo>
                  <a:lnTo>
                    <a:pt x="30" y="0"/>
                  </a:lnTo>
                  <a:lnTo>
                    <a:pt x="30" y="31"/>
                  </a:lnTo>
                  <a:lnTo>
                    <a:pt x="0" y="31"/>
                  </a:lnTo>
                  <a:close/>
                  <a:moveTo>
                    <a:pt x="3" y="304"/>
                  </a:moveTo>
                  <a:lnTo>
                    <a:pt x="3" y="91"/>
                  </a:lnTo>
                  <a:lnTo>
                    <a:pt x="28" y="91"/>
                  </a:lnTo>
                  <a:lnTo>
                    <a:pt x="28" y="304"/>
                  </a:lnTo>
                  <a:lnTo>
                    <a:pt x="3" y="30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4" name="Freeform 13"/>
            <p:cNvSpPr>
              <a:spLocks noEditPoints="1"/>
            </p:cNvSpPr>
            <p:nvPr userDrawn="1"/>
          </p:nvSpPr>
          <p:spPr bwMode="auto">
            <a:xfrm>
              <a:off x="1450975" y="889001"/>
              <a:ext cx="58738" cy="96838"/>
            </a:xfrm>
            <a:custGeom>
              <a:avLst/>
              <a:gdLst>
                <a:gd name="T0" fmla="*/ 149 w 188"/>
                <a:gd name="T1" fmla="*/ 203 h 303"/>
                <a:gd name="T2" fmla="*/ 115 w 188"/>
                <a:gd name="T3" fmla="*/ 221 h 303"/>
                <a:gd name="T4" fmla="*/ 71 w 188"/>
                <a:gd name="T5" fmla="*/ 221 h 303"/>
                <a:gd name="T6" fmla="*/ 36 w 188"/>
                <a:gd name="T7" fmla="*/ 202 h 303"/>
                <a:gd name="T8" fmla="*/ 12 w 188"/>
                <a:gd name="T9" fmla="*/ 172 h 303"/>
                <a:gd name="T10" fmla="*/ 1 w 188"/>
                <a:gd name="T11" fmla="*/ 132 h 303"/>
                <a:gd name="T12" fmla="*/ 1 w 188"/>
                <a:gd name="T13" fmla="*/ 90 h 303"/>
                <a:gd name="T14" fmla="*/ 12 w 188"/>
                <a:gd name="T15" fmla="*/ 51 h 303"/>
                <a:gd name="T16" fmla="*/ 36 w 188"/>
                <a:gd name="T17" fmla="*/ 20 h 303"/>
                <a:gd name="T18" fmla="*/ 71 w 188"/>
                <a:gd name="T19" fmla="*/ 2 h 303"/>
                <a:gd name="T20" fmla="*/ 116 w 188"/>
                <a:gd name="T21" fmla="*/ 2 h 303"/>
                <a:gd name="T22" fmla="*/ 149 w 188"/>
                <a:gd name="T23" fmla="*/ 20 h 303"/>
                <a:gd name="T24" fmla="*/ 163 w 188"/>
                <a:gd name="T25" fmla="*/ 5 h 303"/>
                <a:gd name="T26" fmla="*/ 187 w 188"/>
                <a:gd name="T27" fmla="*/ 69 h 303"/>
                <a:gd name="T28" fmla="*/ 186 w 188"/>
                <a:gd name="T29" fmla="*/ 243 h 303"/>
                <a:gd name="T30" fmla="*/ 171 w 188"/>
                <a:gd name="T31" fmla="*/ 275 h 303"/>
                <a:gd name="T32" fmla="*/ 141 w 188"/>
                <a:gd name="T33" fmla="*/ 296 h 303"/>
                <a:gd name="T34" fmla="*/ 96 w 188"/>
                <a:gd name="T35" fmla="*/ 303 h 303"/>
                <a:gd name="T36" fmla="*/ 62 w 188"/>
                <a:gd name="T37" fmla="*/ 300 h 303"/>
                <a:gd name="T38" fmla="*/ 33 w 188"/>
                <a:gd name="T39" fmla="*/ 286 h 303"/>
                <a:gd name="T40" fmla="*/ 16 w 188"/>
                <a:gd name="T41" fmla="*/ 261 h 303"/>
                <a:gd name="T42" fmla="*/ 40 w 188"/>
                <a:gd name="T43" fmla="*/ 242 h 303"/>
                <a:gd name="T44" fmla="*/ 52 w 188"/>
                <a:gd name="T45" fmla="*/ 270 h 303"/>
                <a:gd name="T46" fmla="*/ 78 w 188"/>
                <a:gd name="T47" fmla="*/ 282 h 303"/>
                <a:gd name="T48" fmla="*/ 115 w 188"/>
                <a:gd name="T49" fmla="*/ 282 h 303"/>
                <a:gd name="T50" fmla="*/ 144 w 188"/>
                <a:gd name="T51" fmla="*/ 266 h 303"/>
                <a:gd name="T52" fmla="*/ 159 w 188"/>
                <a:gd name="T53" fmla="*/ 238 h 303"/>
                <a:gd name="T54" fmla="*/ 162 w 188"/>
                <a:gd name="T55" fmla="*/ 187 h 303"/>
                <a:gd name="T56" fmla="*/ 116 w 188"/>
                <a:gd name="T57" fmla="*/ 200 h 303"/>
                <a:gd name="T58" fmla="*/ 142 w 188"/>
                <a:gd name="T59" fmla="*/ 182 h 303"/>
                <a:gd name="T60" fmla="*/ 157 w 188"/>
                <a:gd name="T61" fmla="*/ 151 h 303"/>
                <a:gd name="T62" fmla="*/ 162 w 188"/>
                <a:gd name="T63" fmla="*/ 111 h 303"/>
                <a:gd name="T64" fmla="*/ 157 w 188"/>
                <a:gd name="T65" fmla="*/ 71 h 303"/>
                <a:gd name="T66" fmla="*/ 142 w 188"/>
                <a:gd name="T67" fmla="*/ 40 h 303"/>
                <a:gd name="T68" fmla="*/ 116 w 188"/>
                <a:gd name="T69" fmla="*/ 24 h 303"/>
                <a:gd name="T70" fmla="*/ 77 w 188"/>
                <a:gd name="T71" fmla="*/ 24 h 303"/>
                <a:gd name="T72" fmla="*/ 48 w 188"/>
                <a:gd name="T73" fmla="*/ 42 h 303"/>
                <a:gd name="T74" fmla="*/ 32 w 188"/>
                <a:gd name="T75" fmla="*/ 73 h 303"/>
                <a:gd name="T76" fmla="*/ 27 w 188"/>
                <a:gd name="T77" fmla="*/ 111 h 303"/>
                <a:gd name="T78" fmla="*/ 32 w 188"/>
                <a:gd name="T79" fmla="*/ 148 h 303"/>
                <a:gd name="T80" fmla="*/ 48 w 188"/>
                <a:gd name="T81" fmla="*/ 180 h 303"/>
                <a:gd name="T82" fmla="*/ 77 w 188"/>
                <a:gd name="T83" fmla="*/ 1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03">
                  <a:moveTo>
                    <a:pt x="162" y="187"/>
                  </a:moveTo>
                  <a:lnTo>
                    <a:pt x="149" y="203"/>
                  </a:lnTo>
                  <a:lnTo>
                    <a:pt x="133" y="215"/>
                  </a:lnTo>
                  <a:lnTo>
                    <a:pt x="115" y="221"/>
                  </a:lnTo>
                  <a:lnTo>
                    <a:pt x="95" y="223"/>
                  </a:lnTo>
                  <a:lnTo>
                    <a:pt x="71" y="221"/>
                  </a:lnTo>
                  <a:lnTo>
                    <a:pt x="52" y="213"/>
                  </a:lnTo>
                  <a:lnTo>
                    <a:pt x="36" y="202"/>
                  </a:lnTo>
                  <a:lnTo>
                    <a:pt x="22" y="188"/>
                  </a:lnTo>
                  <a:lnTo>
                    <a:pt x="12" y="172"/>
                  </a:lnTo>
                  <a:lnTo>
                    <a:pt x="6" y="152"/>
                  </a:lnTo>
                  <a:lnTo>
                    <a:pt x="1" y="132"/>
                  </a:lnTo>
                  <a:lnTo>
                    <a:pt x="0" y="111"/>
                  </a:lnTo>
                  <a:lnTo>
                    <a:pt x="1" y="90"/>
                  </a:lnTo>
                  <a:lnTo>
                    <a:pt x="6" y="70"/>
                  </a:lnTo>
                  <a:lnTo>
                    <a:pt x="12" y="51"/>
                  </a:lnTo>
                  <a:lnTo>
                    <a:pt x="22" y="34"/>
                  </a:lnTo>
                  <a:lnTo>
                    <a:pt x="36" y="20"/>
                  </a:lnTo>
                  <a:lnTo>
                    <a:pt x="52" y="9"/>
                  </a:lnTo>
                  <a:lnTo>
                    <a:pt x="71" y="2"/>
                  </a:lnTo>
                  <a:lnTo>
                    <a:pt x="95" y="0"/>
                  </a:lnTo>
                  <a:lnTo>
                    <a:pt x="116" y="2"/>
                  </a:lnTo>
                  <a:lnTo>
                    <a:pt x="134" y="9"/>
                  </a:lnTo>
                  <a:lnTo>
                    <a:pt x="149" y="20"/>
                  </a:lnTo>
                  <a:lnTo>
                    <a:pt x="163" y="36"/>
                  </a:lnTo>
                  <a:lnTo>
                    <a:pt x="163" y="5"/>
                  </a:lnTo>
                  <a:lnTo>
                    <a:pt x="188" y="5"/>
                  </a:lnTo>
                  <a:lnTo>
                    <a:pt x="187" y="69"/>
                  </a:lnTo>
                  <a:lnTo>
                    <a:pt x="187" y="225"/>
                  </a:lnTo>
                  <a:lnTo>
                    <a:pt x="186" y="243"/>
                  </a:lnTo>
                  <a:lnTo>
                    <a:pt x="179" y="260"/>
                  </a:lnTo>
                  <a:lnTo>
                    <a:pt x="171" y="275"/>
                  </a:lnTo>
                  <a:lnTo>
                    <a:pt x="157" y="286"/>
                  </a:lnTo>
                  <a:lnTo>
                    <a:pt x="141" y="296"/>
                  </a:lnTo>
                  <a:lnTo>
                    <a:pt x="120" y="301"/>
                  </a:lnTo>
                  <a:lnTo>
                    <a:pt x="96" y="303"/>
                  </a:lnTo>
                  <a:lnTo>
                    <a:pt x="78" y="302"/>
                  </a:lnTo>
                  <a:lnTo>
                    <a:pt x="62" y="300"/>
                  </a:lnTo>
                  <a:lnTo>
                    <a:pt x="47" y="293"/>
                  </a:lnTo>
                  <a:lnTo>
                    <a:pt x="33" y="286"/>
                  </a:lnTo>
                  <a:lnTo>
                    <a:pt x="23" y="275"/>
                  </a:lnTo>
                  <a:lnTo>
                    <a:pt x="16" y="261"/>
                  </a:lnTo>
                  <a:lnTo>
                    <a:pt x="13" y="242"/>
                  </a:lnTo>
                  <a:lnTo>
                    <a:pt x="40" y="242"/>
                  </a:lnTo>
                  <a:lnTo>
                    <a:pt x="43" y="258"/>
                  </a:lnTo>
                  <a:lnTo>
                    <a:pt x="52" y="270"/>
                  </a:lnTo>
                  <a:lnTo>
                    <a:pt x="63" y="278"/>
                  </a:lnTo>
                  <a:lnTo>
                    <a:pt x="78" y="282"/>
                  </a:lnTo>
                  <a:lnTo>
                    <a:pt x="96" y="283"/>
                  </a:lnTo>
                  <a:lnTo>
                    <a:pt x="115" y="282"/>
                  </a:lnTo>
                  <a:lnTo>
                    <a:pt x="131" y="276"/>
                  </a:lnTo>
                  <a:lnTo>
                    <a:pt x="144" y="266"/>
                  </a:lnTo>
                  <a:lnTo>
                    <a:pt x="153" y="253"/>
                  </a:lnTo>
                  <a:lnTo>
                    <a:pt x="159" y="238"/>
                  </a:lnTo>
                  <a:lnTo>
                    <a:pt x="162" y="221"/>
                  </a:lnTo>
                  <a:lnTo>
                    <a:pt x="162" y="187"/>
                  </a:lnTo>
                  <a:close/>
                  <a:moveTo>
                    <a:pt x="97" y="201"/>
                  </a:moveTo>
                  <a:lnTo>
                    <a:pt x="116" y="200"/>
                  </a:lnTo>
                  <a:lnTo>
                    <a:pt x="131" y="192"/>
                  </a:lnTo>
                  <a:lnTo>
                    <a:pt x="142" y="182"/>
                  </a:lnTo>
                  <a:lnTo>
                    <a:pt x="151" y="168"/>
                  </a:lnTo>
                  <a:lnTo>
                    <a:pt x="157" y="151"/>
                  </a:lnTo>
                  <a:lnTo>
                    <a:pt x="161" y="132"/>
                  </a:lnTo>
                  <a:lnTo>
                    <a:pt x="162" y="111"/>
                  </a:lnTo>
                  <a:lnTo>
                    <a:pt x="161" y="90"/>
                  </a:lnTo>
                  <a:lnTo>
                    <a:pt x="157" y="71"/>
                  </a:lnTo>
                  <a:lnTo>
                    <a:pt x="151" y="55"/>
                  </a:lnTo>
                  <a:lnTo>
                    <a:pt x="142" y="40"/>
                  </a:lnTo>
                  <a:lnTo>
                    <a:pt x="131" y="30"/>
                  </a:lnTo>
                  <a:lnTo>
                    <a:pt x="116" y="24"/>
                  </a:lnTo>
                  <a:lnTo>
                    <a:pt x="97" y="21"/>
                  </a:lnTo>
                  <a:lnTo>
                    <a:pt x="77" y="24"/>
                  </a:lnTo>
                  <a:lnTo>
                    <a:pt x="61" y="31"/>
                  </a:lnTo>
                  <a:lnTo>
                    <a:pt x="48" y="42"/>
                  </a:lnTo>
                  <a:lnTo>
                    <a:pt x="38" y="56"/>
                  </a:lnTo>
                  <a:lnTo>
                    <a:pt x="32" y="73"/>
                  </a:lnTo>
                  <a:lnTo>
                    <a:pt x="28" y="92"/>
                  </a:lnTo>
                  <a:lnTo>
                    <a:pt x="27" y="111"/>
                  </a:lnTo>
                  <a:lnTo>
                    <a:pt x="28" y="131"/>
                  </a:lnTo>
                  <a:lnTo>
                    <a:pt x="32" y="148"/>
                  </a:lnTo>
                  <a:lnTo>
                    <a:pt x="38" y="166"/>
                  </a:lnTo>
                  <a:lnTo>
                    <a:pt x="48" y="180"/>
                  </a:lnTo>
                  <a:lnTo>
                    <a:pt x="61" y="191"/>
                  </a:lnTo>
                  <a:lnTo>
                    <a:pt x="77" y="198"/>
                  </a:lnTo>
                  <a:lnTo>
                    <a:pt x="97" y="20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5" name="Freeform 14"/>
            <p:cNvSpPr>
              <a:spLocks/>
            </p:cNvSpPr>
            <p:nvPr userDrawn="1"/>
          </p:nvSpPr>
          <p:spPr bwMode="auto">
            <a:xfrm>
              <a:off x="1528763" y="862013"/>
              <a:ext cx="53975" cy="96838"/>
            </a:xfrm>
            <a:custGeom>
              <a:avLst/>
              <a:gdLst>
                <a:gd name="T0" fmla="*/ 25 w 170"/>
                <a:gd name="T1" fmla="*/ 0 h 306"/>
                <a:gd name="T2" fmla="*/ 25 w 170"/>
                <a:gd name="T3" fmla="*/ 124 h 306"/>
                <a:gd name="T4" fmla="*/ 37 w 170"/>
                <a:gd name="T5" fmla="*/ 108 h 306"/>
                <a:gd name="T6" fmla="*/ 54 w 170"/>
                <a:gd name="T7" fmla="*/ 97 h 306"/>
                <a:gd name="T8" fmla="*/ 72 w 170"/>
                <a:gd name="T9" fmla="*/ 90 h 306"/>
                <a:gd name="T10" fmla="*/ 94 w 170"/>
                <a:gd name="T11" fmla="*/ 88 h 306"/>
                <a:gd name="T12" fmla="*/ 116 w 170"/>
                <a:gd name="T13" fmla="*/ 89 h 306"/>
                <a:gd name="T14" fmla="*/ 134 w 170"/>
                <a:gd name="T15" fmla="*/ 95 h 306"/>
                <a:gd name="T16" fmla="*/ 147 w 170"/>
                <a:gd name="T17" fmla="*/ 104 h 306"/>
                <a:gd name="T18" fmla="*/ 157 w 170"/>
                <a:gd name="T19" fmla="*/ 117 h 306"/>
                <a:gd name="T20" fmla="*/ 165 w 170"/>
                <a:gd name="T21" fmla="*/ 132 h 306"/>
                <a:gd name="T22" fmla="*/ 168 w 170"/>
                <a:gd name="T23" fmla="*/ 150 h 306"/>
                <a:gd name="T24" fmla="*/ 170 w 170"/>
                <a:gd name="T25" fmla="*/ 173 h 306"/>
                <a:gd name="T26" fmla="*/ 170 w 170"/>
                <a:gd name="T27" fmla="*/ 306 h 306"/>
                <a:gd name="T28" fmla="*/ 144 w 170"/>
                <a:gd name="T29" fmla="*/ 306 h 306"/>
                <a:gd name="T30" fmla="*/ 144 w 170"/>
                <a:gd name="T31" fmla="*/ 183 h 306"/>
                <a:gd name="T32" fmla="*/ 144 w 170"/>
                <a:gd name="T33" fmla="*/ 165 h 306"/>
                <a:gd name="T34" fmla="*/ 141 w 170"/>
                <a:gd name="T35" fmla="*/ 150 h 306"/>
                <a:gd name="T36" fmla="*/ 136 w 170"/>
                <a:gd name="T37" fmla="*/ 137 h 306"/>
                <a:gd name="T38" fmla="*/ 130 w 170"/>
                <a:gd name="T39" fmla="*/ 125 h 306"/>
                <a:gd name="T40" fmla="*/ 120 w 170"/>
                <a:gd name="T41" fmla="*/ 117 h 306"/>
                <a:gd name="T42" fmla="*/ 106 w 170"/>
                <a:gd name="T43" fmla="*/ 112 h 306"/>
                <a:gd name="T44" fmla="*/ 90 w 170"/>
                <a:gd name="T45" fmla="*/ 109 h 306"/>
                <a:gd name="T46" fmla="*/ 71 w 170"/>
                <a:gd name="T47" fmla="*/ 112 h 306"/>
                <a:gd name="T48" fmla="*/ 56 w 170"/>
                <a:gd name="T49" fmla="*/ 118 h 306"/>
                <a:gd name="T50" fmla="*/ 44 w 170"/>
                <a:gd name="T51" fmla="*/ 129 h 306"/>
                <a:gd name="T52" fmla="*/ 35 w 170"/>
                <a:gd name="T53" fmla="*/ 143 h 306"/>
                <a:gd name="T54" fmla="*/ 30 w 170"/>
                <a:gd name="T55" fmla="*/ 159 h 306"/>
                <a:gd name="T56" fmla="*/ 26 w 170"/>
                <a:gd name="T57" fmla="*/ 175 h 306"/>
                <a:gd name="T58" fmla="*/ 25 w 170"/>
                <a:gd name="T59" fmla="*/ 194 h 306"/>
                <a:gd name="T60" fmla="*/ 25 w 170"/>
                <a:gd name="T61" fmla="*/ 306 h 306"/>
                <a:gd name="T62" fmla="*/ 0 w 170"/>
                <a:gd name="T63" fmla="*/ 306 h 306"/>
                <a:gd name="T64" fmla="*/ 0 w 170"/>
                <a:gd name="T65" fmla="*/ 0 h 306"/>
                <a:gd name="T66" fmla="*/ 25 w 170"/>
                <a:gd name="T6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306">
                  <a:moveTo>
                    <a:pt x="25" y="0"/>
                  </a:moveTo>
                  <a:lnTo>
                    <a:pt x="25" y="124"/>
                  </a:lnTo>
                  <a:lnTo>
                    <a:pt x="37" y="108"/>
                  </a:lnTo>
                  <a:lnTo>
                    <a:pt x="54" y="97"/>
                  </a:lnTo>
                  <a:lnTo>
                    <a:pt x="72" y="90"/>
                  </a:lnTo>
                  <a:lnTo>
                    <a:pt x="94" y="88"/>
                  </a:lnTo>
                  <a:lnTo>
                    <a:pt x="116" y="89"/>
                  </a:lnTo>
                  <a:lnTo>
                    <a:pt x="134" y="95"/>
                  </a:lnTo>
                  <a:lnTo>
                    <a:pt x="147" y="104"/>
                  </a:lnTo>
                  <a:lnTo>
                    <a:pt x="157" y="117"/>
                  </a:lnTo>
                  <a:lnTo>
                    <a:pt x="165" y="132"/>
                  </a:lnTo>
                  <a:lnTo>
                    <a:pt x="168" y="150"/>
                  </a:lnTo>
                  <a:lnTo>
                    <a:pt x="170" y="173"/>
                  </a:lnTo>
                  <a:lnTo>
                    <a:pt x="170" y="306"/>
                  </a:lnTo>
                  <a:lnTo>
                    <a:pt x="144" y="306"/>
                  </a:lnTo>
                  <a:lnTo>
                    <a:pt x="144" y="183"/>
                  </a:lnTo>
                  <a:lnTo>
                    <a:pt x="144" y="165"/>
                  </a:lnTo>
                  <a:lnTo>
                    <a:pt x="141" y="150"/>
                  </a:lnTo>
                  <a:lnTo>
                    <a:pt x="136" y="137"/>
                  </a:lnTo>
                  <a:lnTo>
                    <a:pt x="130" y="125"/>
                  </a:lnTo>
                  <a:lnTo>
                    <a:pt x="120" y="117"/>
                  </a:lnTo>
                  <a:lnTo>
                    <a:pt x="106" y="112"/>
                  </a:lnTo>
                  <a:lnTo>
                    <a:pt x="90" y="109"/>
                  </a:lnTo>
                  <a:lnTo>
                    <a:pt x="71" y="112"/>
                  </a:lnTo>
                  <a:lnTo>
                    <a:pt x="56" y="118"/>
                  </a:lnTo>
                  <a:lnTo>
                    <a:pt x="44" y="129"/>
                  </a:lnTo>
                  <a:lnTo>
                    <a:pt x="35" y="143"/>
                  </a:lnTo>
                  <a:lnTo>
                    <a:pt x="30" y="159"/>
                  </a:lnTo>
                  <a:lnTo>
                    <a:pt x="26" y="175"/>
                  </a:lnTo>
                  <a:lnTo>
                    <a:pt x="25" y="194"/>
                  </a:lnTo>
                  <a:lnTo>
                    <a:pt x="25" y="306"/>
                  </a:lnTo>
                  <a:lnTo>
                    <a:pt x="0" y="306"/>
                  </a:lnTo>
                  <a:lnTo>
                    <a:pt x="0" y="0"/>
                  </a:lnTo>
                  <a:lnTo>
                    <a:pt x="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6" name="Freeform 15"/>
            <p:cNvSpPr>
              <a:spLocks/>
            </p:cNvSpPr>
            <p:nvPr userDrawn="1"/>
          </p:nvSpPr>
          <p:spPr bwMode="auto">
            <a:xfrm>
              <a:off x="1592263" y="873126"/>
              <a:ext cx="34925" cy="87313"/>
            </a:xfrm>
            <a:custGeom>
              <a:avLst/>
              <a:gdLst>
                <a:gd name="T0" fmla="*/ 80 w 110"/>
                <a:gd name="T1" fmla="*/ 273 h 273"/>
                <a:gd name="T2" fmla="*/ 63 w 110"/>
                <a:gd name="T3" fmla="*/ 271 h 273"/>
                <a:gd name="T4" fmla="*/ 50 w 110"/>
                <a:gd name="T5" fmla="*/ 265 h 273"/>
                <a:gd name="T6" fmla="*/ 41 w 110"/>
                <a:gd name="T7" fmla="*/ 255 h 273"/>
                <a:gd name="T8" fmla="*/ 36 w 110"/>
                <a:gd name="T9" fmla="*/ 241 h 273"/>
                <a:gd name="T10" fmla="*/ 35 w 110"/>
                <a:gd name="T11" fmla="*/ 223 h 273"/>
                <a:gd name="T12" fmla="*/ 35 w 110"/>
                <a:gd name="T13" fmla="*/ 74 h 273"/>
                <a:gd name="T14" fmla="*/ 0 w 110"/>
                <a:gd name="T15" fmla="*/ 74 h 273"/>
                <a:gd name="T16" fmla="*/ 0 w 110"/>
                <a:gd name="T17" fmla="*/ 55 h 273"/>
                <a:gd name="T18" fmla="*/ 35 w 110"/>
                <a:gd name="T19" fmla="*/ 55 h 273"/>
                <a:gd name="T20" fmla="*/ 35 w 110"/>
                <a:gd name="T21" fmla="*/ 11 h 273"/>
                <a:gd name="T22" fmla="*/ 60 w 110"/>
                <a:gd name="T23" fmla="*/ 0 h 273"/>
                <a:gd name="T24" fmla="*/ 60 w 110"/>
                <a:gd name="T25" fmla="*/ 55 h 273"/>
                <a:gd name="T26" fmla="*/ 107 w 110"/>
                <a:gd name="T27" fmla="*/ 55 h 273"/>
                <a:gd name="T28" fmla="*/ 107 w 110"/>
                <a:gd name="T29" fmla="*/ 74 h 273"/>
                <a:gd name="T30" fmla="*/ 60 w 110"/>
                <a:gd name="T31" fmla="*/ 74 h 273"/>
                <a:gd name="T32" fmla="*/ 60 w 110"/>
                <a:gd name="T33" fmla="*/ 212 h 273"/>
                <a:gd name="T34" fmla="*/ 61 w 110"/>
                <a:gd name="T35" fmla="*/ 231 h 273"/>
                <a:gd name="T36" fmla="*/ 65 w 110"/>
                <a:gd name="T37" fmla="*/ 243 h 273"/>
                <a:gd name="T38" fmla="*/ 73 w 110"/>
                <a:gd name="T39" fmla="*/ 250 h 273"/>
                <a:gd name="T40" fmla="*/ 86 w 110"/>
                <a:gd name="T41" fmla="*/ 251 h 273"/>
                <a:gd name="T42" fmla="*/ 100 w 110"/>
                <a:gd name="T43" fmla="*/ 250 h 273"/>
                <a:gd name="T44" fmla="*/ 110 w 110"/>
                <a:gd name="T45" fmla="*/ 246 h 273"/>
                <a:gd name="T46" fmla="*/ 110 w 110"/>
                <a:gd name="T47" fmla="*/ 268 h 273"/>
                <a:gd name="T48" fmla="*/ 101 w 110"/>
                <a:gd name="T49" fmla="*/ 270 h 273"/>
                <a:gd name="T50" fmla="*/ 91 w 110"/>
                <a:gd name="T51" fmla="*/ 272 h 273"/>
                <a:gd name="T52" fmla="*/ 80 w 110"/>
                <a:gd name="T5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3">
                  <a:moveTo>
                    <a:pt x="80" y="273"/>
                  </a:moveTo>
                  <a:lnTo>
                    <a:pt x="63" y="271"/>
                  </a:lnTo>
                  <a:lnTo>
                    <a:pt x="50" y="265"/>
                  </a:lnTo>
                  <a:lnTo>
                    <a:pt x="41" y="255"/>
                  </a:lnTo>
                  <a:lnTo>
                    <a:pt x="36" y="241"/>
                  </a:lnTo>
                  <a:lnTo>
                    <a:pt x="35" y="223"/>
                  </a:lnTo>
                  <a:lnTo>
                    <a:pt x="35" y="74"/>
                  </a:lnTo>
                  <a:lnTo>
                    <a:pt x="0" y="74"/>
                  </a:lnTo>
                  <a:lnTo>
                    <a:pt x="0" y="55"/>
                  </a:lnTo>
                  <a:lnTo>
                    <a:pt x="35" y="55"/>
                  </a:lnTo>
                  <a:lnTo>
                    <a:pt x="35" y="11"/>
                  </a:lnTo>
                  <a:lnTo>
                    <a:pt x="60" y="0"/>
                  </a:lnTo>
                  <a:lnTo>
                    <a:pt x="60" y="55"/>
                  </a:lnTo>
                  <a:lnTo>
                    <a:pt x="107" y="55"/>
                  </a:lnTo>
                  <a:lnTo>
                    <a:pt x="107" y="74"/>
                  </a:lnTo>
                  <a:lnTo>
                    <a:pt x="60" y="74"/>
                  </a:lnTo>
                  <a:lnTo>
                    <a:pt x="60" y="212"/>
                  </a:lnTo>
                  <a:lnTo>
                    <a:pt x="61" y="231"/>
                  </a:lnTo>
                  <a:lnTo>
                    <a:pt x="65" y="243"/>
                  </a:lnTo>
                  <a:lnTo>
                    <a:pt x="73" y="250"/>
                  </a:lnTo>
                  <a:lnTo>
                    <a:pt x="86" y="251"/>
                  </a:lnTo>
                  <a:lnTo>
                    <a:pt x="100" y="250"/>
                  </a:lnTo>
                  <a:lnTo>
                    <a:pt x="110" y="246"/>
                  </a:lnTo>
                  <a:lnTo>
                    <a:pt x="110" y="268"/>
                  </a:lnTo>
                  <a:lnTo>
                    <a:pt x="101" y="270"/>
                  </a:lnTo>
                  <a:lnTo>
                    <a:pt x="91" y="272"/>
                  </a:lnTo>
                  <a:lnTo>
                    <a:pt x="80" y="27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5685762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111761" y="6019800"/>
            <a:ext cx="284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1711" tIns="40856" rIns="81711" bIns="40856" rtlCol="0" anchor="ctr"/>
          <a:lstStyle/>
          <a:p>
            <a:pPr algn="ctr" fontAlgn="base">
              <a:spcBef>
                <a:spcPct val="0"/>
              </a:spcBef>
              <a:spcAft>
                <a:spcPct val="0"/>
              </a:spcAft>
            </a:pPr>
            <a:endParaRPr lang="en-US" sz="2105">
              <a:solidFill>
                <a:prstClr val="white"/>
              </a:solidFill>
            </a:endParaRPr>
          </a:p>
        </p:txBody>
      </p:sp>
    </p:spTree>
    <p:extLst>
      <p:ext uri="{BB962C8B-B14F-4D97-AF65-F5344CB8AC3E}">
        <p14:creationId xmlns:p14="http://schemas.microsoft.com/office/powerpoint/2010/main" val="319488137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959176" y="268298"/>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2800"/>
            </a:lvl1pPr>
          </a:lstStyle>
          <a:p>
            <a:pPr lvl="0"/>
            <a:r>
              <a:rPr lang="en-US"/>
              <a:t>Click to edit Master title style</a:t>
            </a:r>
            <a:endParaRPr lang="en-US" dirty="0"/>
          </a:p>
        </p:txBody>
      </p:sp>
      <p:sp>
        <p:nvSpPr>
          <p:cNvPr id="4" name="Slide Number Placeholder 7"/>
          <p:cNvSpPr>
            <a:spLocks noGrp="1"/>
          </p:cNvSpPr>
          <p:nvPr>
            <p:ph type="sldNum" sz="quarter" idx="13"/>
          </p:nvPr>
        </p:nvSpPr>
        <p:spPr>
          <a:xfrm>
            <a:off x="11578542" y="6325572"/>
            <a:ext cx="268927" cy="182562"/>
          </a:xfrm>
        </p:spPr>
        <p:txBody>
          <a:bodyPr/>
          <a:lstStyle>
            <a:lvl1pPr>
              <a:defRPr sz="1200"/>
            </a:lvl1pPr>
          </a:lstStyle>
          <a:p>
            <a:pPr>
              <a:defRPr/>
            </a:pPr>
            <a:fld id="{039833E3-2DB9-4BEE-B686-F543F57A0C08}" type="slidenum">
              <a:rPr lang="en-US" smtClean="0"/>
              <a:pPr>
                <a:defRPr/>
              </a:pPr>
              <a:t>‹#›</a:t>
            </a:fld>
            <a:endParaRPr lang="en-US" dirty="0"/>
          </a:p>
        </p:txBody>
      </p:sp>
    </p:spTree>
    <p:extLst>
      <p:ext uri="{BB962C8B-B14F-4D97-AF65-F5344CB8AC3E}">
        <p14:creationId xmlns:p14="http://schemas.microsoft.com/office/powerpoint/2010/main" val="133321478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FX Purple">
    <p:bg>
      <p:bgPr>
        <a:solidFill>
          <a:srgbClr val="4D148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baseline="0">
                <a:solidFill>
                  <a:schemeClr val="bg1"/>
                </a:solidFill>
              </a:defRPr>
            </a:lvl1pPr>
          </a:lstStyle>
          <a:p>
            <a:r>
              <a:rPr lang="en-US"/>
              <a:t>Click to edit Master title style</a:t>
            </a:r>
            <a:endParaRPr lang="en-US" dirty="0"/>
          </a:p>
        </p:txBody>
      </p:sp>
      <p:sp>
        <p:nvSpPr>
          <p:cNvPr id="13" name="Slide Number Placeholder 7"/>
          <p:cNvSpPr>
            <a:spLocks noGrp="1"/>
          </p:cNvSpPr>
          <p:nvPr>
            <p:ph type="sldNum" sz="quarter" idx="13"/>
          </p:nvPr>
        </p:nvSpPr>
        <p:spPr>
          <a:xfrm>
            <a:off x="11578542" y="6325572"/>
            <a:ext cx="268927" cy="182562"/>
          </a:xfrm>
        </p:spPr>
        <p:txBody>
          <a:bodyPr/>
          <a:lstStyle>
            <a:lvl1pPr>
              <a:defRPr sz="1200"/>
            </a:lvl1pPr>
          </a:lstStyle>
          <a:p>
            <a:pPr>
              <a:defRPr/>
            </a:pPr>
            <a:fld id="{039833E3-2DB9-4BEE-B686-F543F57A0C08}" type="slidenum">
              <a:rPr lang="en-US" smtClean="0"/>
              <a:pPr>
                <a:defRPr/>
              </a:pPr>
              <a:t>‹#›</a:t>
            </a:fld>
            <a:endParaRPr lang="en-US" dirty="0"/>
          </a:p>
        </p:txBody>
      </p:sp>
      <p:grpSp>
        <p:nvGrpSpPr>
          <p:cNvPr id="14" name="Group 13"/>
          <p:cNvGrpSpPr/>
          <p:nvPr userDrawn="1"/>
        </p:nvGrpSpPr>
        <p:grpSpPr>
          <a:xfrm>
            <a:off x="337522" y="6148427"/>
            <a:ext cx="1147131" cy="499958"/>
            <a:chOff x="720725" y="554038"/>
            <a:chExt cx="1035051" cy="431801"/>
          </a:xfrm>
          <a:solidFill>
            <a:schemeClr val="bg1"/>
          </a:solidFill>
        </p:grpSpPr>
        <p:sp>
          <p:nvSpPr>
            <p:cNvPr id="15" name="Freeform 54"/>
            <p:cNvSpPr>
              <a:spLocks noEditPoints="1"/>
            </p:cNvSpPr>
            <p:nvPr userDrawn="1"/>
          </p:nvSpPr>
          <p:spPr bwMode="auto">
            <a:xfrm>
              <a:off x="1690688" y="763588"/>
              <a:ext cx="65088" cy="65088"/>
            </a:xfrm>
            <a:custGeom>
              <a:avLst/>
              <a:gdLst>
                <a:gd name="T0" fmla="*/ 183 w 205"/>
                <a:gd name="T1" fmla="*/ 79 h 204"/>
                <a:gd name="T2" fmla="*/ 163 w 205"/>
                <a:gd name="T3" fmla="*/ 42 h 204"/>
                <a:gd name="T4" fmla="*/ 125 w 205"/>
                <a:gd name="T5" fmla="*/ 20 h 204"/>
                <a:gd name="T6" fmla="*/ 80 w 205"/>
                <a:gd name="T7" fmla="*/ 20 h 204"/>
                <a:gd name="T8" fmla="*/ 44 w 205"/>
                <a:gd name="T9" fmla="*/ 42 h 204"/>
                <a:gd name="T10" fmla="*/ 23 w 205"/>
                <a:gd name="T11" fmla="*/ 79 h 204"/>
                <a:gd name="T12" fmla="*/ 23 w 205"/>
                <a:gd name="T13" fmla="*/ 125 h 204"/>
                <a:gd name="T14" fmla="*/ 44 w 205"/>
                <a:gd name="T15" fmla="*/ 163 h 204"/>
                <a:gd name="T16" fmla="*/ 80 w 205"/>
                <a:gd name="T17" fmla="*/ 184 h 204"/>
                <a:gd name="T18" fmla="*/ 125 w 205"/>
                <a:gd name="T19" fmla="*/ 184 h 204"/>
                <a:gd name="T20" fmla="*/ 163 w 205"/>
                <a:gd name="T21" fmla="*/ 163 h 204"/>
                <a:gd name="T22" fmla="*/ 183 w 205"/>
                <a:gd name="T23" fmla="*/ 125 h 204"/>
                <a:gd name="T24" fmla="*/ 81 w 205"/>
                <a:gd name="T25" fmla="*/ 107 h 204"/>
                <a:gd name="T26" fmla="*/ 63 w 205"/>
                <a:gd name="T27" fmla="*/ 163 h 204"/>
                <a:gd name="T28" fmla="*/ 108 w 205"/>
                <a:gd name="T29" fmla="*/ 39 h 204"/>
                <a:gd name="T30" fmla="*/ 136 w 205"/>
                <a:gd name="T31" fmla="*/ 48 h 204"/>
                <a:gd name="T32" fmla="*/ 146 w 205"/>
                <a:gd name="T33" fmla="*/ 73 h 204"/>
                <a:gd name="T34" fmla="*/ 135 w 205"/>
                <a:gd name="T35" fmla="*/ 95 h 204"/>
                <a:gd name="T36" fmla="*/ 125 w 205"/>
                <a:gd name="T37" fmla="*/ 100 h 204"/>
                <a:gd name="T38" fmla="*/ 138 w 205"/>
                <a:gd name="T39" fmla="*/ 114 h 204"/>
                <a:gd name="T40" fmla="*/ 143 w 205"/>
                <a:gd name="T41" fmla="*/ 138 h 204"/>
                <a:gd name="T42" fmla="*/ 146 w 205"/>
                <a:gd name="T43" fmla="*/ 157 h 204"/>
                <a:gd name="T44" fmla="*/ 128 w 205"/>
                <a:gd name="T45" fmla="*/ 163 h 204"/>
                <a:gd name="T46" fmla="*/ 121 w 205"/>
                <a:gd name="T47" fmla="*/ 135 h 204"/>
                <a:gd name="T48" fmla="*/ 115 w 205"/>
                <a:gd name="T49" fmla="*/ 113 h 204"/>
                <a:gd name="T50" fmla="*/ 99 w 205"/>
                <a:gd name="T51" fmla="*/ 107 h 204"/>
                <a:gd name="T52" fmla="*/ 104 w 205"/>
                <a:gd name="T53" fmla="*/ 90 h 204"/>
                <a:gd name="T54" fmla="*/ 121 w 205"/>
                <a:gd name="T55" fmla="*/ 85 h 204"/>
                <a:gd name="T56" fmla="*/ 126 w 205"/>
                <a:gd name="T57" fmla="*/ 73 h 204"/>
                <a:gd name="T58" fmla="*/ 121 w 205"/>
                <a:gd name="T59" fmla="*/ 62 h 204"/>
                <a:gd name="T60" fmla="*/ 104 w 205"/>
                <a:gd name="T61" fmla="*/ 57 h 204"/>
                <a:gd name="T62" fmla="*/ 81 w 205"/>
                <a:gd name="T63" fmla="*/ 90 h 204"/>
                <a:gd name="T64" fmla="*/ 0 w 205"/>
                <a:gd name="T65" fmla="*/ 103 h 204"/>
                <a:gd name="T66" fmla="*/ 11 w 205"/>
                <a:gd name="T67" fmla="*/ 55 h 204"/>
                <a:gd name="T68" fmla="*/ 40 w 205"/>
                <a:gd name="T69" fmla="*/ 22 h 204"/>
                <a:gd name="T70" fmla="*/ 80 w 205"/>
                <a:gd name="T71" fmla="*/ 3 h 204"/>
                <a:gd name="T72" fmla="*/ 125 w 205"/>
                <a:gd name="T73" fmla="*/ 3 h 204"/>
                <a:gd name="T74" fmla="*/ 166 w 205"/>
                <a:gd name="T75" fmla="*/ 22 h 204"/>
                <a:gd name="T76" fmla="*/ 195 w 205"/>
                <a:gd name="T77" fmla="*/ 55 h 204"/>
                <a:gd name="T78" fmla="*/ 205 w 205"/>
                <a:gd name="T79" fmla="*/ 103 h 204"/>
                <a:gd name="T80" fmla="*/ 195 w 205"/>
                <a:gd name="T81" fmla="*/ 149 h 204"/>
                <a:gd name="T82" fmla="*/ 166 w 205"/>
                <a:gd name="T83" fmla="*/ 183 h 204"/>
                <a:gd name="T84" fmla="*/ 125 w 205"/>
                <a:gd name="T85" fmla="*/ 202 h 204"/>
                <a:gd name="T86" fmla="*/ 80 w 205"/>
                <a:gd name="T87" fmla="*/ 202 h 204"/>
                <a:gd name="T88" fmla="*/ 40 w 205"/>
                <a:gd name="T89" fmla="*/ 183 h 204"/>
                <a:gd name="T90" fmla="*/ 11 w 205"/>
                <a:gd name="T91" fmla="*/ 149 h 204"/>
                <a:gd name="T92" fmla="*/ 0 w 205"/>
                <a:gd name="T93"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204">
                  <a:moveTo>
                    <a:pt x="185" y="103"/>
                  </a:moveTo>
                  <a:lnTo>
                    <a:pt x="183" y="79"/>
                  </a:lnTo>
                  <a:lnTo>
                    <a:pt x="175" y="59"/>
                  </a:lnTo>
                  <a:lnTo>
                    <a:pt x="163" y="42"/>
                  </a:lnTo>
                  <a:lnTo>
                    <a:pt x="145" y="28"/>
                  </a:lnTo>
                  <a:lnTo>
                    <a:pt x="125" y="20"/>
                  </a:lnTo>
                  <a:lnTo>
                    <a:pt x="103" y="18"/>
                  </a:lnTo>
                  <a:lnTo>
                    <a:pt x="80" y="20"/>
                  </a:lnTo>
                  <a:lnTo>
                    <a:pt x="60" y="28"/>
                  </a:lnTo>
                  <a:lnTo>
                    <a:pt x="44" y="42"/>
                  </a:lnTo>
                  <a:lnTo>
                    <a:pt x="31" y="59"/>
                  </a:lnTo>
                  <a:lnTo>
                    <a:pt x="23" y="79"/>
                  </a:lnTo>
                  <a:lnTo>
                    <a:pt x="20" y="103"/>
                  </a:lnTo>
                  <a:lnTo>
                    <a:pt x="23" y="125"/>
                  </a:lnTo>
                  <a:lnTo>
                    <a:pt x="31" y="147"/>
                  </a:lnTo>
                  <a:lnTo>
                    <a:pt x="44" y="163"/>
                  </a:lnTo>
                  <a:lnTo>
                    <a:pt x="60" y="177"/>
                  </a:lnTo>
                  <a:lnTo>
                    <a:pt x="80" y="184"/>
                  </a:lnTo>
                  <a:lnTo>
                    <a:pt x="103" y="188"/>
                  </a:lnTo>
                  <a:lnTo>
                    <a:pt x="125" y="184"/>
                  </a:lnTo>
                  <a:lnTo>
                    <a:pt x="145" y="177"/>
                  </a:lnTo>
                  <a:lnTo>
                    <a:pt x="163" y="163"/>
                  </a:lnTo>
                  <a:lnTo>
                    <a:pt x="175" y="147"/>
                  </a:lnTo>
                  <a:lnTo>
                    <a:pt x="183" y="125"/>
                  </a:lnTo>
                  <a:lnTo>
                    <a:pt x="185" y="103"/>
                  </a:lnTo>
                  <a:close/>
                  <a:moveTo>
                    <a:pt x="81" y="107"/>
                  </a:moveTo>
                  <a:lnTo>
                    <a:pt x="81" y="163"/>
                  </a:lnTo>
                  <a:lnTo>
                    <a:pt x="63" y="163"/>
                  </a:lnTo>
                  <a:lnTo>
                    <a:pt x="63" y="39"/>
                  </a:lnTo>
                  <a:lnTo>
                    <a:pt x="108" y="39"/>
                  </a:lnTo>
                  <a:lnTo>
                    <a:pt x="125" y="42"/>
                  </a:lnTo>
                  <a:lnTo>
                    <a:pt x="136" y="48"/>
                  </a:lnTo>
                  <a:lnTo>
                    <a:pt x="144" y="59"/>
                  </a:lnTo>
                  <a:lnTo>
                    <a:pt x="146" y="73"/>
                  </a:lnTo>
                  <a:lnTo>
                    <a:pt x="143" y="85"/>
                  </a:lnTo>
                  <a:lnTo>
                    <a:pt x="135" y="95"/>
                  </a:lnTo>
                  <a:lnTo>
                    <a:pt x="125" y="99"/>
                  </a:lnTo>
                  <a:lnTo>
                    <a:pt x="125" y="100"/>
                  </a:lnTo>
                  <a:lnTo>
                    <a:pt x="133" y="104"/>
                  </a:lnTo>
                  <a:lnTo>
                    <a:pt x="138" y="114"/>
                  </a:lnTo>
                  <a:lnTo>
                    <a:pt x="141" y="128"/>
                  </a:lnTo>
                  <a:lnTo>
                    <a:pt x="143" y="138"/>
                  </a:lnTo>
                  <a:lnTo>
                    <a:pt x="144" y="148"/>
                  </a:lnTo>
                  <a:lnTo>
                    <a:pt x="146" y="157"/>
                  </a:lnTo>
                  <a:lnTo>
                    <a:pt x="149" y="163"/>
                  </a:lnTo>
                  <a:lnTo>
                    <a:pt x="128" y="163"/>
                  </a:lnTo>
                  <a:lnTo>
                    <a:pt x="124" y="149"/>
                  </a:lnTo>
                  <a:lnTo>
                    <a:pt x="121" y="135"/>
                  </a:lnTo>
                  <a:lnTo>
                    <a:pt x="119" y="120"/>
                  </a:lnTo>
                  <a:lnTo>
                    <a:pt x="115" y="113"/>
                  </a:lnTo>
                  <a:lnTo>
                    <a:pt x="109" y="108"/>
                  </a:lnTo>
                  <a:lnTo>
                    <a:pt x="99" y="107"/>
                  </a:lnTo>
                  <a:lnTo>
                    <a:pt x="81" y="107"/>
                  </a:lnTo>
                  <a:close/>
                  <a:moveTo>
                    <a:pt x="104" y="90"/>
                  </a:moveTo>
                  <a:lnTo>
                    <a:pt x="114" y="89"/>
                  </a:lnTo>
                  <a:lnTo>
                    <a:pt x="121" y="85"/>
                  </a:lnTo>
                  <a:lnTo>
                    <a:pt x="125" y="79"/>
                  </a:lnTo>
                  <a:lnTo>
                    <a:pt x="126" y="73"/>
                  </a:lnTo>
                  <a:lnTo>
                    <a:pt x="125" y="67"/>
                  </a:lnTo>
                  <a:lnTo>
                    <a:pt x="121" y="62"/>
                  </a:lnTo>
                  <a:lnTo>
                    <a:pt x="114" y="58"/>
                  </a:lnTo>
                  <a:lnTo>
                    <a:pt x="104" y="57"/>
                  </a:lnTo>
                  <a:lnTo>
                    <a:pt x="81" y="57"/>
                  </a:lnTo>
                  <a:lnTo>
                    <a:pt x="81" y="90"/>
                  </a:lnTo>
                  <a:lnTo>
                    <a:pt x="104" y="90"/>
                  </a:lnTo>
                  <a:close/>
                  <a:moveTo>
                    <a:pt x="0" y="103"/>
                  </a:moveTo>
                  <a:lnTo>
                    <a:pt x="3" y="78"/>
                  </a:lnTo>
                  <a:lnTo>
                    <a:pt x="11" y="55"/>
                  </a:lnTo>
                  <a:lnTo>
                    <a:pt x="24" y="37"/>
                  </a:lnTo>
                  <a:lnTo>
                    <a:pt x="40" y="22"/>
                  </a:lnTo>
                  <a:lnTo>
                    <a:pt x="59" y="10"/>
                  </a:lnTo>
                  <a:lnTo>
                    <a:pt x="80" y="3"/>
                  </a:lnTo>
                  <a:lnTo>
                    <a:pt x="103" y="0"/>
                  </a:lnTo>
                  <a:lnTo>
                    <a:pt x="125" y="3"/>
                  </a:lnTo>
                  <a:lnTo>
                    <a:pt x="146" y="10"/>
                  </a:lnTo>
                  <a:lnTo>
                    <a:pt x="166" y="22"/>
                  </a:lnTo>
                  <a:lnTo>
                    <a:pt x="183" y="37"/>
                  </a:lnTo>
                  <a:lnTo>
                    <a:pt x="195" y="55"/>
                  </a:lnTo>
                  <a:lnTo>
                    <a:pt x="202" y="78"/>
                  </a:lnTo>
                  <a:lnTo>
                    <a:pt x="205" y="103"/>
                  </a:lnTo>
                  <a:lnTo>
                    <a:pt x="202" y="127"/>
                  </a:lnTo>
                  <a:lnTo>
                    <a:pt x="195" y="149"/>
                  </a:lnTo>
                  <a:lnTo>
                    <a:pt x="183" y="168"/>
                  </a:lnTo>
                  <a:lnTo>
                    <a:pt x="166" y="183"/>
                  </a:lnTo>
                  <a:lnTo>
                    <a:pt x="146" y="194"/>
                  </a:lnTo>
                  <a:lnTo>
                    <a:pt x="125" y="202"/>
                  </a:lnTo>
                  <a:lnTo>
                    <a:pt x="103" y="204"/>
                  </a:lnTo>
                  <a:lnTo>
                    <a:pt x="80" y="202"/>
                  </a:lnTo>
                  <a:lnTo>
                    <a:pt x="59" y="194"/>
                  </a:lnTo>
                  <a:lnTo>
                    <a:pt x="40" y="183"/>
                  </a:lnTo>
                  <a:lnTo>
                    <a:pt x="24" y="168"/>
                  </a:lnTo>
                  <a:lnTo>
                    <a:pt x="11" y="149"/>
                  </a:lnTo>
                  <a:lnTo>
                    <a:pt x="3" y="127"/>
                  </a:lnTo>
                  <a:lnTo>
                    <a:pt x="0" y="1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16" name="Freeform 55"/>
            <p:cNvSpPr>
              <a:spLocks noEditPoints="1"/>
            </p:cNvSpPr>
            <p:nvPr userDrawn="1"/>
          </p:nvSpPr>
          <p:spPr bwMode="auto">
            <a:xfrm>
              <a:off x="720725" y="554038"/>
              <a:ext cx="938213" cy="279400"/>
            </a:xfrm>
            <a:custGeom>
              <a:avLst/>
              <a:gdLst>
                <a:gd name="T0" fmla="*/ 2561 w 2952"/>
                <a:gd name="T1" fmla="*/ 410 h 881"/>
                <a:gd name="T2" fmla="*/ 2169 w 2952"/>
                <a:gd name="T3" fmla="*/ 221 h 881"/>
                <a:gd name="T4" fmla="*/ 1469 w 2952"/>
                <a:gd name="T5" fmla="*/ 347 h 881"/>
                <a:gd name="T6" fmla="*/ 1367 w 2952"/>
                <a:gd name="T7" fmla="*/ 286 h 881"/>
                <a:gd name="T8" fmla="*/ 1224 w 2952"/>
                <a:gd name="T9" fmla="*/ 292 h 881"/>
                <a:gd name="T10" fmla="*/ 1096 w 2952"/>
                <a:gd name="T11" fmla="*/ 381 h 881"/>
                <a:gd name="T12" fmla="*/ 1027 w 2952"/>
                <a:gd name="T13" fmla="*/ 445 h 881"/>
                <a:gd name="T14" fmla="*/ 920 w 2952"/>
                <a:gd name="T15" fmla="*/ 322 h 881"/>
                <a:gd name="T16" fmla="*/ 749 w 2952"/>
                <a:gd name="T17" fmla="*/ 277 h 881"/>
                <a:gd name="T18" fmla="*/ 568 w 2952"/>
                <a:gd name="T19" fmla="*/ 327 h 881"/>
                <a:gd name="T20" fmla="*/ 480 w 2952"/>
                <a:gd name="T21" fmla="*/ 310 h 881"/>
                <a:gd name="T22" fmla="*/ 503 w 2952"/>
                <a:gd name="T23" fmla="*/ 0 h 881"/>
                <a:gd name="T24" fmla="*/ 226 w 2952"/>
                <a:gd name="T25" fmla="*/ 492 h 881"/>
                <a:gd name="T26" fmla="*/ 445 w 2952"/>
                <a:gd name="T27" fmla="*/ 623 h 881"/>
                <a:gd name="T28" fmla="*/ 516 w 2952"/>
                <a:gd name="T29" fmla="*/ 779 h 881"/>
                <a:gd name="T30" fmla="*/ 659 w 2952"/>
                <a:gd name="T31" fmla="*/ 867 h 881"/>
                <a:gd name="T32" fmla="*/ 839 w 2952"/>
                <a:gd name="T33" fmla="*/ 868 h 881"/>
                <a:gd name="T34" fmla="*/ 975 w 2952"/>
                <a:gd name="T35" fmla="*/ 791 h 881"/>
                <a:gd name="T36" fmla="*/ 848 w 2952"/>
                <a:gd name="T37" fmla="*/ 686 h 881"/>
                <a:gd name="T38" fmla="*/ 793 w 2952"/>
                <a:gd name="T39" fmla="*/ 729 h 881"/>
                <a:gd name="T40" fmla="*/ 701 w 2952"/>
                <a:gd name="T41" fmla="*/ 722 h 881"/>
                <a:gd name="T42" fmla="*/ 639 w 2952"/>
                <a:gd name="T43" fmla="*/ 644 h 881"/>
                <a:gd name="T44" fmla="*/ 1052 w 2952"/>
                <a:gd name="T45" fmla="*/ 699 h 881"/>
                <a:gd name="T46" fmla="*/ 1150 w 2952"/>
                <a:gd name="T47" fmla="*/ 829 h 881"/>
                <a:gd name="T48" fmla="*/ 1309 w 2952"/>
                <a:gd name="T49" fmla="*/ 881 h 881"/>
                <a:gd name="T50" fmla="*/ 1426 w 2952"/>
                <a:gd name="T51" fmla="*/ 842 h 881"/>
                <a:gd name="T52" fmla="*/ 1471 w 2952"/>
                <a:gd name="T53" fmla="*/ 851 h 881"/>
                <a:gd name="T54" fmla="*/ 2952 w 2952"/>
                <a:gd name="T55" fmla="*/ 851 h 881"/>
                <a:gd name="T56" fmla="*/ 664 w 2952"/>
                <a:gd name="T57" fmla="*/ 448 h 881"/>
                <a:gd name="T58" fmla="*/ 749 w 2952"/>
                <a:gd name="T59" fmla="*/ 406 h 881"/>
                <a:gd name="T60" fmla="*/ 838 w 2952"/>
                <a:gd name="T61" fmla="*/ 447 h 881"/>
                <a:gd name="T62" fmla="*/ 843 w 2952"/>
                <a:gd name="T63" fmla="*/ 495 h 881"/>
                <a:gd name="T64" fmla="*/ 752 w 2952"/>
                <a:gd name="T65" fmla="*/ 495 h 881"/>
                <a:gd name="T66" fmla="*/ 643 w 2952"/>
                <a:gd name="T67" fmla="*/ 495 h 881"/>
                <a:gd name="T68" fmla="*/ 1280 w 2952"/>
                <a:gd name="T69" fmla="*/ 696 h 881"/>
                <a:gd name="T70" fmla="*/ 1234 w 2952"/>
                <a:gd name="T71" fmla="*/ 607 h 881"/>
                <a:gd name="T72" fmla="*/ 1245 w 2952"/>
                <a:gd name="T73" fmla="*/ 508 h 881"/>
                <a:gd name="T74" fmla="*/ 1304 w 2952"/>
                <a:gd name="T75" fmla="*/ 441 h 881"/>
                <a:gd name="T76" fmla="*/ 1399 w 2952"/>
                <a:gd name="T77" fmla="*/ 441 h 881"/>
                <a:gd name="T78" fmla="*/ 1454 w 2952"/>
                <a:gd name="T79" fmla="*/ 508 h 881"/>
                <a:gd name="T80" fmla="*/ 1464 w 2952"/>
                <a:gd name="T81" fmla="*/ 605 h 881"/>
                <a:gd name="T82" fmla="*/ 1431 w 2952"/>
                <a:gd name="T83" fmla="*/ 686 h 881"/>
                <a:gd name="T84" fmla="*/ 1350 w 2952"/>
                <a:gd name="T85" fmla="*/ 721 h 881"/>
                <a:gd name="T86" fmla="*/ 2128 w 2952"/>
                <a:gd name="T87" fmla="*/ 41 h 881"/>
                <a:gd name="T88" fmla="*/ 2124 w 2952"/>
                <a:gd name="T89" fmla="*/ 336 h 881"/>
                <a:gd name="T90" fmla="*/ 2124 w 2952"/>
                <a:gd name="T91" fmla="*/ 672 h 881"/>
                <a:gd name="T92" fmla="*/ 2172 w 2952"/>
                <a:gd name="T93" fmla="*/ 513 h 881"/>
                <a:gd name="T94" fmla="*/ 2172 w 2952"/>
                <a:gd name="T95" fmla="*/ 626 h 881"/>
                <a:gd name="T96" fmla="*/ 2255 w 2952"/>
                <a:gd name="T97" fmla="*/ 809 h 881"/>
                <a:gd name="T98" fmla="*/ 2561 w 2952"/>
                <a:gd name="T99" fmla="*/ 472 h 881"/>
                <a:gd name="T100" fmla="*/ 2860 w 2952"/>
                <a:gd name="T101" fmla="*/ 80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2" h="881">
                  <a:moveTo>
                    <a:pt x="2704" y="572"/>
                  </a:moveTo>
                  <a:lnTo>
                    <a:pt x="2950" y="295"/>
                  </a:lnTo>
                  <a:lnTo>
                    <a:pt x="2661" y="295"/>
                  </a:lnTo>
                  <a:lnTo>
                    <a:pt x="2561" y="410"/>
                  </a:lnTo>
                  <a:lnTo>
                    <a:pt x="2458" y="295"/>
                  </a:lnTo>
                  <a:lnTo>
                    <a:pt x="1909" y="295"/>
                  </a:lnTo>
                  <a:lnTo>
                    <a:pt x="1909" y="221"/>
                  </a:lnTo>
                  <a:lnTo>
                    <a:pt x="2169" y="221"/>
                  </a:lnTo>
                  <a:lnTo>
                    <a:pt x="2169" y="0"/>
                  </a:lnTo>
                  <a:lnTo>
                    <a:pt x="1471" y="0"/>
                  </a:lnTo>
                  <a:lnTo>
                    <a:pt x="1471" y="347"/>
                  </a:lnTo>
                  <a:lnTo>
                    <a:pt x="1469" y="347"/>
                  </a:lnTo>
                  <a:lnTo>
                    <a:pt x="1446" y="325"/>
                  </a:lnTo>
                  <a:lnTo>
                    <a:pt x="1421" y="307"/>
                  </a:lnTo>
                  <a:lnTo>
                    <a:pt x="1395" y="295"/>
                  </a:lnTo>
                  <a:lnTo>
                    <a:pt x="1367" y="286"/>
                  </a:lnTo>
                  <a:lnTo>
                    <a:pt x="1337" y="281"/>
                  </a:lnTo>
                  <a:lnTo>
                    <a:pt x="1306" y="280"/>
                  </a:lnTo>
                  <a:lnTo>
                    <a:pt x="1264" y="282"/>
                  </a:lnTo>
                  <a:lnTo>
                    <a:pt x="1224" y="292"/>
                  </a:lnTo>
                  <a:lnTo>
                    <a:pt x="1186" y="307"/>
                  </a:lnTo>
                  <a:lnTo>
                    <a:pt x="1154" y="327"/>
                  </a:lnTo>
                  <a:lnTo>
                    <a:pt x="1123" y="352"/>
                  </a:lnTo>
                  <a:lnTo>
                    <a:pt x="1096" y="381"/>
                  </a:lnTo>
                  <a:lnTo>
                    <a:pt x="1074" y="413"/>
                  </a:lnTo>
                  <a:lnTo>
                    <a:pt x="1055" y="448"/>
                  </a:lnTo>
                  <a:lnTo>
                    <a:pt x="1042" y="487"/>
                  </a:lnTo>
                  <a:lnTo>
                    <a:pt x="1027" y="445"/>
                  </a:lnTo>
                  <a:lnTo>
                    <a:pt x="1007" y="407"/>
                  </a:lnTo>
                  <a:lnTo>
                    <a:pt x="983" y="375"/>
                  </a:lnTo>
                  <a:lnTo>
                    <a:pt x="954" y="346"/>
                  </a:lnTo>
                  <a:lnTo>
                    <a:pt x="920" y="322"/>
                  </a:lnTo>
                  <a:lnTo>
                    <a:pt x="884" y="302"/>
                  </a:lnTo>
                  <a:lnTo>
                    <a:pt x="843" y="289"/>
                  </a:lnTo>
                  <a:lnTo>
                    <a:pt x="798" y="280"/>
                  </a:lnTo>
                  <a:lnTo>
                    <a:pt x="749" y="277"/>
                  </a:lnTo>
                  <a:lnTo>
                    <a:pt x="699" y="280"/>
                  </a:lnTo>
                  <a:lnTo>
                    <a:pt x="652" y="290"/>
                  </a:lnTo>
                  <a:lnTo>
                    <a:pt x="608" y="306"/>
                  </a:lnTo>
                  <a:lnTo>
                    <a:pt x="568" y="327"/>
                  </a:lnTo>
                  <a:lnTo>
                    <a:pt x="534" y="354"/>
                  </a:lnTo>
                  <a:lnTo>
                    <a:pt x="505" y="386"/>
                  </a:lnTo>
                  <a:lnTo>
                    <a:pt x="480" y="422"/>
                  </a:lnTo>
                  <a:lnTo>
                    <a:pt x="480" y="310"/>
                  </a:lnTo>
                  <a:lnTo>
                    <a:pt x="226" y="310"/>
                  </a:lnTo>
                  <a:lnTo>
                    <a:pt x="226" y="189"/>
                  </a:lnTo>
                  <a:lnTo>
                    <a:pt x="503" y="189"/>
                  </a:lnTo>
                  <a:lnTo>
                    <a:pt x="503" y="0"/>
                  </a:lnTo>
                  <a:lnTo>
                    <a:pt x="0" y="0"/>
                  </a:lnTo>
                  <a:lnTo>
                    <a:pt x="0" y="851"/>
                  </a:lnTo>
                  <a:lnTo>
                    <a:pt x="226" y="851"/>
                  </a:lnTo>
                  <a:lnTo>
                    <a:pt x="226" y="492"/>
                  </a:lnTo>
                  <a:lnTo>
                    <a:pt x="452" y="492"/>
                  </a:lnTo>
                  <a:lnTo>
                    <a:pt x="445" y="533"/>
                  </a:lnTo>
                  <a:lnTo>
                    <a:pt x="441" y="577"/>
                  </a:lnTo>
                  <a:lnTo>
                    <a:pt x="445" y="623"/>
                  </a:lnTo>
                  <a:lnTo>
                    <a:pt x="455" y="668"/>
                  </a:lnTo>
                  <a:lnTo>
                    <a:pt x="470" y="708"/>
                  </a:lnTo>
                  <a:lnTo>
                    <a:pt x="491" y="746"/>
                  </a:lnTo>
                  <a:lnTo>
                    <a:pt x="516" y="779"/>
                  </a:lnTo>
                  <a:lnTo>
                    <a:pt x="546" y="808"/>
                  </a:lnTo>
                  <a:lnTo>
                    <a:pt x="581" y="833"/>
                  </a:lnTo>
                  <a:lnTo>
                    <a:pt x="618" y="852"/>
                  </a:lnTo>
                  <a:lnTo>
                    <a:pt x="659" y="867"/>
                  </a:lnTo>
                  <a:lnTo>
                    <a:pt x="703" y="876"/>
                  </a:lnTo>
                  <a:lnTo>
                    <a:pt x="749" y="878"/>
                  </a:lnTo>
                  <a:lnTo>
                    <a:pt x="797" y="876"/>
                  </a:lnTo>
                  <a:lnTo>
                    <a:pt x="839" y="868"/>
                  </a:lnTo>
                  <a:lnTo>
                    <a:pt x="879" y="857"/>
                  </a:lnTo>
                  <a:lnTo>
                    <a:pt x="914" y="839"/>
                  </a:lnTo>
                  <a:lnTo>
                    <a:pt x="947" y="817"/>
                  </a:lnTo>
                  <a:lnTo>
                    <a:pt x="975" y="791"/>
                  </a:lnTo>
                  <a:lnTo>
                    <a:pt x="1002" y="761"/>
                  </a:lnTo>
                  <a:lnTo>
                    <a:pt x="1023" y="726"/>
                  </a:lnTo>
                  <a:lnTo>
                    <a:pt x="1042" y="686"/>
                  </a:lnTo>
                  <a:lnTo>
                    <a:pt x="848" y="686"/>
                  </a:lnTo>
                  <a:lnTo>
                    <a:pt x="835" y="702"/>
                  </a:lnTo>
                  <a:lnTo>
                    <a:pt x="823" y="714"/>
                  </a:lnTo>
                  <a:lnTo>
                    <a:pt x="809" y="724"/>
                  </a:lnTo>
                  <a:lnTo>
                    <a:pt x="793" y="729"/>
                  </a:lnTo>
                  <a:lnTo>
                    <a:pt x="773" y="733"/>
                  </a:lnTo>
                  <a:lnTo>
                    <a:pt x="749" y="734"/>
                  </a:lnTo>
                  <a:lnTo>
                    <a:pt x="724" y="731"/>
                  </a:lnTo>
                  <a:lnTo>
                    <a:pt x="701" y="722"/>
                  </a:lnTo>
                  <a:lnTo>
                    <a:pt x="679" y="708"/>
                  </a:lnTo>
                  <a:lnTo>
                    <a:pt x="662" y="691"/>
                  </a:lnTo>
                  <a:lnTo>
                    <a:pt x="648" y="669"/>
                  </a:lnTo>
                  <a:lnTo>
                    <a:pt x="639" y="644"/>
                  </a:lnTo>
                  <a:lnTo>
                    <a:pt x="637" y="618"/>
                  </a:lnTo>
                  <a:lnTo>
                    <a:pt x="1032" y="618"/>
                  </a:lnTo>
                  <a:lnTo>
                    <a:pt x="1039" y="661"/>
                  </a:lnTo>
                  <a:lnTo>
                    <a:pt x="1052" y="699"/>
                  </a:lnTo>
                  <a:lnTo>
                    <a:pt x="1070" y="737"/>
                  </a:lnTo>
                  <a:lnTo>
                    <a:pt x="1093" y="772"/>
                  </a:lnTo>
                  <a:lnTo>
                    <a:pt x="1120" y="803"/>
                  </a:lnTo>
                  <a:lnTo>
                    <a:pt x="1150" y="829"/>
                  </a:lnTo>
                  <a:lnTo>
                    <a:pt x="1185" y="851"/>
                  </a:lnTo>
                  <a:lnTo>
                    <a:pt x="1224" y="867"/>
                  </a:lnTo>
                  <a:lnTo>
                    <a:pt x="1264" y="877"/>
                  </a:lnTo>
                  <a:lnTo>
                    <a:pt x="1309" y="881"/>
                  </a:lnTo>
                  <a:lnTo>
                    <a:pt x="1340" y="878"/>
                  </a:lnTo>
                  <a:lnTo>
                    <a:pt x="1371" y="871"/>
                  </a:lnTo>
                  <a:lnTo>
                    <a:pt x="1400" y="858"/>
                  </a:lnTo>
                  <a:lnTo>
                    <a:pt x="1426" y="842"/>
                  </a:lnTo>
                  <a:lnTo>
                    <a:pt x="1449" y="821"/>
                  </a:lnTo>
                  <a:lnTo>
                    <a:pt x="1469" y="796"/>
                  </a:lnTo>
                  <a:lnTo>
                    <a:pt x="1471" y="796"/>
                  </a:lnTo>
                  <a:lnTo>
                    <a:pt x="1471" y="851"/>
                  </a:lnTo>
                  <a:lnTo>
                    <a:pt x="2450" y="851"/>
                  </a:lnTo>
                  <a:lnTo>
                    <a:pt x="2553" y="734"/>
                  </a:lnTo>
                  <a:lnTo>
                    <a:pt x="2655" y="851"/>
                  </a:lnTo>
                  <a:lnTo>
                    <a:pt x="2952" y="851"/>
                  </a:lnTo>
                  <a:lnTo>
                    <a:pt x="2704" y="572"/>
                  </a:lnTo>
                  <a:close/>
                  <a:moveTo>
                    <a:pt x="643" y="495"/>
                  </a:moveTo>
                  <a:lnTo>
                    <a:pt x="652" y="470"/>
                  </a:lnTo>
                  <a:lnTo>
                    <a:pt x="664" y="448"/>
                  </a:lnTo>
                  <a:lnTo>
                    <a:pt x="682" y="430"/>
                  </a:lnTo>
                  <a:lnTo>
                    <a:pt x="702" y="417"/>
                  </a:lnTo>
                  <a:lnTo>
                    <a:pt x="724" y="408"/>
                  </a:lnTo>
                  <a:lnTo>
                    <a:pt x="749" y="406"/>
                  </a:lnTo>
                  <a:lnTo>
                    <a:pt x="777" y="408"/>
                  </a:lnTo>
                  <a:lnTo>
                    <a:pt x="800" y="417"/>
                  </a:lnTo>
                  <a:lnTo>
                    <a:pt x="822" y="430"/>
                  </a:lnTo>
                  <a:lnTo>
                    <a:pt x="838" y="447"/>
                  </a:lnTo>
                  <a:lnTo>
                    <a:pt x="850" y="470"/>
                  </a:lnTo>
                  <a:lnTo>
                    <a:pt x="858" y="495"/>
                  </a:lnTo>
                  <a:lnTo>
                    <a:pt x="854" y="495"/>
                  </a:lnTo>
                  <a:lnTo>
                    <a:pt x="843" y="495"/>
                  </a:lnTo>
                  <a:lnTo>
                    <a:pt x="825" y="495"/>
                  </a:lnTo>
                  <a:lnTo>
                    <a:pt x="804" y="495"/>
                  </a:lnTo>
                  <a:lnTo>
                    <a:pt x="779" y="495"/>
                  </a:lnTo>
                  <a:lnTo>
                    <a:pt x="752" y="495"/>
                  </a:lnTo>
                  <a:lnTo>
                    <a:pt x="677" y="495"/>
                  </a:lnTo>
                  <a:lnTo>
                    <a:pt x="659" y="495"/>
                  </a:lnTo>
                  <a:lnTo>
                    <a:pt x="647" y="495"/>
                  </a:lnTo>
                  <a:lnTo>
                    <a:pt x="643" y="495"/>
                  </a:lnTo>
                  <a:close/>
                  <a:moveTo>
                    <a:pt x="1350" y="721"/>
                  </a:moveTo>
                  <a:lnTo>
                    <a:pt x="1324" y="717"/>
                  </a:lnTo>
                  <a:lnTo>
                    <a:pt x="1301" y="709"/>
                  </a:lnTo>
                  <a:lnTo>
                    <a:pt x="1280" y="696"/>
                  </a:lnTo>
                  <a:lnTo>
                    <a:pt x="1264" y="677"/>
                  </a:lnTo>
                  <a:lnTo>
                    <a:pt x="1250" y="657"/>
                  </a:lnTo>
                  <a:lnTo>
                    <a:pt x="1240" y="633"/>
                  </a:lnTo>
                  <a:lnTo>
                    <a:pt x="1234" y="607"/>
                  </a:lnTo>
                  <a:lnTo>
                    <a:pt x="1231" y="581"/>
                  </a:lnTo>
                  <a:lnTo>
                    <a:pt x="1233" y="556"/>
                  </a:lnTo>
                  <a:lnTo>
                    <a:pt x="1238" y="531"/>
                  </a:lnTo>
                  <a:lnTo>
                    <a:pt x="1245" y="508"/>
                  </a:lnTo>
                  <a:lnTo>
                    <a:pt x="1255" y="487"/>
                  </a:lnTo>
                  <a:lnTo>
                    <a:pt x="1269" y="468"/>
                  </a:lnTo>
                  <a:lnTo>
                    <a:pt x="1284" y="453"/>
                  </a:lnTo>
                  <a:lnTo>
                    <a:pt x="1304" y="441"/>
                  </a:lnTo>
                  <a:lnTo>
                    <a:pt x="1325" y="433"/>
                  </a:lnTo>
                  <a:lnTo>
                    <a:pt x="1350" y="431"/>
                  </a:lnTo>
                  <a:lnTo>
                    <a:pt x="1376" y="433"/>
                  </a:lnTo>
                  <a:lnTo>
                    <a:pt x="1399" y="441"/>
                  </a:lnTo>
                  <a:lnTo>
                    <a:pt x="1417" y="453"/>
                  </a:lnTo>
                  <a:lnTo>
                    <a:pt x="1432" y="468"/>
                  </a:lnTo>
                  <a:lnTo>
                    <a:pt x="1445" y="487"/>
                  </a:lnTo>
                  <a:lnTo>
                    <a:pt x="1454" y="508"/>
                  </a:lnTo>
                  <a:lnTo>
                    <a:pt x="1460" y="531"/>
                  </a:lnTo>
                  <a:lnTo>
                    <a:pt x="1465" y="556"/>
                  </a:lnTo>
                  <a:lnTo>
                    <a:pt x="1465" y="581"/>
                  </a:lnTo>
                  <a:lnTo>
                    <a:pt x="1464" y="605"/>
                  </a:lnTo>
                  <a:lnTo>
                    <a:pt x="1460" y="628"/>
                  </a:lnTo>
                  <a:lnTo>
                    <a:pt x="1454" y="649"/>
                  </a:lnTo>
                  <a:lnTo>
                    <a:pt x="1444" y="669"/>
                  </a:lnTo>
                  <a:lnTo>
                    <a:pt x="1431" y="686"/>
                  </a:lnTo>
                  <a:lnTo>
                    <a:pt x="1416" y="701"/>
                  </a:lnTo>
                  <a:lnTo>
                    <a:pt x="1397" y="712"/>
                  </a:lnTo>
                  <a:lnTo>
                    <a:pt x="1375" y="718"/>
                  </a:lnTo>
                  <a:lnTo>
                    <a:pt x="1350" y="721"/>
                  </a:lnTo>
                  <a:close/>
                  <a:moveTo>
                    <a:pt x="2124" y="809"/>
                  </a:moveTo>
                  <a:lnTo>
                    <a:pt x="1690" y="809"/>
                  </a:lnTo>
                  <a:lnTo>
                    <a:pt x="1690" y="41"/>
                  </a:lnTo>
                  <a:lnTo>
                    <a:pt x="2128" y="41"/>
                  </a:lnTo>
                  <a:lnTo>
                    <a:pt x="2128" y="180"/>
                  </a:lnTo>
                  <a:lnTo>
                    <a:pt x="1868" y="180"/>
                  </a:lnTo>
                  <a:lnTo>
                    <a:pt x="1868" y="336"/>
                  </a:lnTo>
                  <a:lnTo>
                    <a:pt x="2124" y="336"/>
                  </a:lnTo>
                  <a:lnTo>
                    <a:pt x="2124" y="466"/>
                  </a:lnTo>
                  <a:lnTo>
                    <a:pt x="1866" y="466"/>
                  </a:lnTo>
                  <a:lnTo>
                    <a:pt x="1866" y="672"/>
                  </a:lnTo>
                  <a:lnTo>
                    <a:pt x="2124" y="672"/>
                  </a:lnTo>
                  <a:lnTo>
                    <a:pt x="2124" y="809"/>
                  </a:lnTo>
                  <a:close/>
                  <a:moveTo>
                    <a:pt x="1913" y="626"/>
                  </a:moveTo>
                  <a:lnTo>
                    <a:pt x="1913" y="513"/>
                  </a:lnTo>
                  <a:lnTo>
                    <a:pt x="2172" y="513"/>
                  </a:lnTo>
                  <a:lnTo>
                    <a:pt x="2172" y="310"/>
                  </a:lnTo>
                  <a:lnTo>
                    <a:pt x="2405" y="572"/>
                  </a:lnTo>
                  <a:lnTo>
                    <a:pt x="2172" y="836"/>
                  </a:lnTo>
                  <a:lnTo>
                    <a:pt x="2172" y="626"/>
                  </a:lnTo>
                  <a:lnTo>
                    <a:pt x="1913" y="626"/>
                  </a:lnTo>
                  <a:close/>
                  <a:moveTo>
                    <a:pt x="2551" y="673"/>
                  </a:moveTo>
                  <a:lnTo>
                    <a:pt x="2431" y="809"/>
                  </a:lnTo>
                  <a:lnTo>
                    <a:pt x="2255" y="809"/>
                  </a:lnTo>
                  <a:lnTo>
                    <a:pt x="2466" y="572"/>
                  </a:lnTo>
                  <a:lnTo>
                    <a:pt x="2255" y="336"/>
                  </a:lnTo>
                  <a:lnTo>
                    <a:pt x="2439" y="336"/>
                  </a:lnTo>
                  <a:lnTo>
                    <a:pt x="2561" y="472"/>
                  </a:lnTo>
                  <a:lnTo>
                    <a:pt x="2680" y="336"/>
                  </a:lnTo>
                  <a:lnTo>
                    <a:pt x="2857" y="336"/>
                  </a:lnTo>
                  <a:lnTo>
                    <a:pt x="2648" y="572"/>
                  </a:lnTo>
                  <a:lnTo>
                    <a:pt x="2860" y="809"/>
                  </a:lnTo>
                  <a:lnTo>
                    <a:pt x="2674" y="809"/>
                  </a:lnTo>
                  <a:lnTo>
                    <a:pt x="2551" y="6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17" name="Freeform 56"/>
            <p:cNvSpPr>
              <a:spLocks/>
            </p:cNvSpPr>
            <p:nvPr userDrawn="1"/>
          </p:nvSpPr>
          <p:spPr bwMode="auto">
            <a:xfrm>
              <a:off x="1257300" y="862013"/>
              <a:ext cx="52388" cy="96838"/>
            </a:xfrm>
            <a:custGeom>
              <a:avLst/>
              <a:gdLst>
                <a:gd name="T0" fmla="*/ 29 w 165"/>
                <a:gd name="T1" fmla="*/ 23 h 306"/>
                <a:gd name="T2" fmla="*/ 29 w 165"/>
                <a:gd name="T3" fmla="*/ 137 h 306"/>
                <a:gd name="T4" fmla="*/ 159 w 165"/>
                <a:gd name="T5" fmla="*/ 137 h 306"/>
                <a:gd name="T6" fmla="*/ 159 w 165"/>
                <a:gd name="T7" fmla="*/ 159 h 306"/>
                <a:gd name="T8" fmla="*/ 29 w 165"/>
                <a:gd name="T9" fmla="*/ 159 h 306"/>
                <a:gd name="T10" fmla="*/ 29 w 165"/>
                <a:gd name="T11" fmla="*/ 306 h 306"/>
                <a:gd name="T12" fmla="*/ 0 w 165"/>
                <a:gd name="T13" fmla="*/ 306 h 306"/>
                <a:gd name="T14" fmla="*/ 0 w 165"/>
                <a:gd name="T15" fmla="*/ 0 h 306"/>
                <a:gd name="T16" fmla="*/ 165 w 165"/>
                <a:gd name="T17" fmla="*/ 0 h 306"/>
                <a:gd name="T18" fmla="*/ 165 w 165"/>
                <a:gd name="T19" fmla="*/ 23 h 306"/>
                <a:gd name="T20" fmla="*/ 29 w 165"/>
                <a:gd name="T2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306">
                  <a:moveTo>
                    <a:pt x="29" y="23"/>
                  </a:moveTo>
                  <a:lnTo>
                    <a:pt x="29" y="137"/>
                  </a:lnTo>
                  <a:lnTo>
                    <a:pt x="159" y="137"/>
                  </a:lnTo>
                  <a:lnTo>
                    <a:pt x="159" y="159"/>
                  </a:lnTo>
                  <a:lnTo>
                    <a:pt x="29" y="159"/>
                  </a:lnTo>
                  <a:lnTo>
                    <a:pt x="29" y="306"/>
                  </a:lnTo>
                  <a:lnTo>
                    <a:pt x="0" y="306"/>
                  </a:lnTo>
                  <a:lnTo>
                    <a:pt x="0" y="0"/>
                  </a:lnTo>
                  <a:lnTo>
                    <a:pt x="165" y="0"/>
                  </a:lnTo>
                  <a:lnTo>
                    <a:pt x="165" y="23"/>
                  </a:lnTo>
                  <a:lnTo>
                    <a:pt x="29"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18" name="Freeform 57"/>
            <p:cNvSpPr>
              <a:spLocks/>
            </p:cNvSpPr>
            <p:nvPr userDrawn="1"/>
          </p:nvSpPr>
          <p:spPr bwMode="auto">
            <a:xfrm>
              <a:off x="1319213" y="889001"/>
              <a:ext cx="31750" cy="69850"/>
            </a:xfrm>
            <a:custGeom>
              <a:avLst/>
              <a:gdLst>
                <a:gd name="T0" fmla="*/ 83 w 100"/>
                <a:gd name="T1" fmla="*/ 25 h 218"/>
                <a:gd name="T2" fmla="*/ 67 w 100"/>
                <a:gd name="T3" fmla="*/ 26 h 218"/>
                <a:gd name="T4" fmla="*/ 53 w 100"/>
                <a:gd name="T5" fmla="*/ 32 h 218"/>
                <a:gd name="T6" fmla="*/ 43 w 100"/>
                <a:gd name="T7" fmla="*/ 41 h 218"/>
                <a:gd name="T8" fmla="*/ 36 w 100"/>
                <a:gd name="T9" fmla="*/ 54 h 218"/>
                <a:gd name="T10" fmla="*/ 31 w 100"/>
                <a:gd name="T11" fmla="*/ 66 h 218"/>
                <a:gd name="T12" fmla="*/ 27 w 100"/>
                <a:gd name="T13" fmla="*/ 81 h 218"/>
                <a:gd name="T14" fmla="*/ 26 w 100"/>
                <a:gd name="T15" fmla="*/ 97 h 218"/>
                <a:gd name="T16" fmla="*/ 26 w 100"/>
                <a:gd name="T17" fmla="*/ 218 h 218"/>
                <a:gd name="T18" fmla="*/ 1 w 100"/>
                <a:gd name="T19" fmla="*/ 218 h 218"/>
                <a:gd name="T20" fmla="*/ 1 w 100"/>
                <a:gd name="T21" fmla="*/ 67 h 218"/>
                <a:gd name="T22" fmla="*/ 0 w 100"/>
                <a:gd name="T23" fmla="*/ 5 h 218"/>
                <a:gd name="T24" fmla="*/ 25 w 100"/>
                <a:gd name="T25" fmla="*/ 5 h 218"/>
                <a:gd name="T26" fmla="*/ 26 w 100"/>
                <a:gd name="T27" fmla="*/ 35 h 218"/>
                <a:gd name="T28" fmla="*/ 37 w 100"/>
                <a:gd name="T29" fmla="*/ 20 h 218"/>
                <a:gd name="T30" fmla="*/ 51 w 100"/>
                <a:gd name="T31" fmla="*/ 9 h 218"/>
                <a:gd name="T32" fmla="*/ 68 w 100"/>
                <a:gd name="T33" fmla="*/ 1 h 218"/>
                <a:gd name="T34" fmla="*/ 88 w 100"/>
                <a:gd name="T35" fmla="*/ 0 h 218"/>
                <a:gd name="T36" fmla="*/ 95 w 100"/>
                <a:gd name="T37" fmla="*/ 0 h 218"/>
                <a:gd name="T38" fmla="*/ 100 w 100"/>
                <a:gd name="T39" fmla="*/ 0 h 218"/>
                <a:gd name="T40" fmla="*/ 100 w 100"/>
                <a:gd name="T41" fmla="*/ 26 h 218"/>
                <a:gd name="T42" fmla="*/ 95 w 100"/>
                <a:gd name="T43" fmla="*/ 25 h 218"/>
                <a:gd name="T44" fmla="*/ 90 w 100"/>
                <a:gd name="T45" fmla="*/ 25 h 218"/>
                <a:gd name="T46" fmla="*/ 83 w 100"/>
                <a:gd name="T47" fmla="*/ 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18">
                  <a:moveTo>
                    <a:pt x="83" y="25"/>
                  </a:moveTo>
                  <a:lnTo>
                    <a:pt x="67" y="26"/>
                  </a:lnTo>
                  <a:lnTo>
                    <a:pt x="53" y="32"/>
                  </a:lnTo>
                  <a:lnTo>
                    <a:pt x="43" y="41"/>
                  </a:lnTo>
                  <a:lnTo>
                    <a:pt x="36" y="54"/>
                  </a:lnTo>
                  <a:lnTo>
                    <a:pt x="31" y="66"/>
                  </a:lnTo>
                  <a:lnTo>
                    <a:pt x="27" y="81"/>
                  </a:lnTo>
                  <a:lnTo>
                    <a:pt x="26" y="97"/>
                  </a:lnTo>
                  <a:lnTo>
                    <a:pt x="26" y="218"/>
                  </a:lnTo>
                  <a:lnTo>
                    <a:pt x="1" y="218"/>
                  </a:lnTo>
                  <a:lnTo>
                    <a:pt x="1" y="67"/>
                  </a:lnTo>
                  <a:lnTo>
                    <a:pt x="0" y="5"/>
                  </a:lnTo>
                  <a:lnTo>
                    <a:pt x="25" y="5"/>
                  </a:lnTo>
                  <a:lnTo>
                    <a:pt x="26" y="35"/>
                  </a:lnTo>
                  <a:lnTo>
                    <a:pt x="37" y="20"/>
                  </a:lnTo>
                  <a:lnTo>
                    <a:pt x="51" y="9"/>
                  </a:lnTo>
                  <a:lnTo>
                    <a:pt x="68" y="1"/>
                  </a:lnTo>
                  <a:lnTo>
                    <a:pt x="88" y="0"/>
                  </a:lnTo>
                  <a:lnTo>
                    <a:pt x="95" y="0"/>
                  </a:lnTo>
                  <a:lnTo>
                    <a:pt x="100" y="0"/>
                  </a:lnTo>
                  <a:lnTo>
                    <a:pt x="100" y="26"/>
                  </a:lnTo>
                  <a:lnTo>
                    <a:pt x="95" y="25"/>
                  </a:lnTo>
                  <a:lnTo>
                    <a:pt x="90" y="25"/>
                  </a:lnTo>
                  <a:lnTo>
                    <a:pt x="8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19" name="Freeform 58"/>
            <p:cNvSpPr>
              <a:spLocks noEditPoints="1"/>
            </p:cNvSpPr>
            <p:nvPr userDrawn="1"/>
          </p:nvSpPr>
          <p:spPr bwMode="auto">
            <a:xfrm>
              <a:off x="1354138" y="889001"/>
              <a:ext cx="57150" cy="71438"/>
            </a:xfrm>
            <a:custGeom>
              <a:avLst/>
              <a:gdLst>
                <a:gd name="T0" fmla="*/ 27 w 183"/>
                <a:gd name="T1" fmla="*/ 116 h 223"/>
                <a:gd name="T2" fmla="*/ 28 w 183"/>
                <a:gd name="T3" fmla="*/ 136 h 223"/>
                <a:gd name="T4" fmla="*/ 33 w 183"/>
                <a:gd name="T5" fmla="*/ 155 h 223"/>
                <a:gd name="T6" fmla="*/ 40 w 183"/>
                <a:gd name="T7" fmla="*/ 171 h 223"/>
                <a:gd name="T8" fmla="*/ 50 w 183"/>
                <a:gd name="T9" fmla="*/ 185 h 223"/>
                <a:gd name="T10" fmla="*/ 62 w 183"/>
                <a:gd name="T11" fmla="*/ 195 h 223"/>
                <a:gd name="T12" fmla="*/ 78 w 183"/>
                <a:gd name="T13" fmla="*/ 201 h 223"/>
                <a:gd name="T14" fmla="*/ 97 w 183"/>
                <a:gd name="T15" fmla="*/ 203 h 223"/>
                <a:gd name="T16" fmla="*/ 113 w 183"/>
                <a:gd name="T17" fmla="*/ 202 h 223"/>
                <a:gd name="T18" fmla="*/ 127 w 183"/>
                <a:gd name="T19" fmla="*/ 196 h 223"/>
                <a:gd name="T20" fmla="*/ 138 w 183"/>
                <a:gd name="T21" fmla="*/ 188 h 223"/>
                <a:gd name="T22" fmla="*/ 146 w 183"/>
                <a:gd name="T23" fmla="*/ 178 h 223"/>
                <a:gd name="T24" fmla="*/ 152 w 183"/>
                <a:gd name="T25" fmla="*/ 167 h 223"/>
                <a:gd name="T26" fmla="*/ 156 w 183"/>
                <a:gd name="T27" fmla="*/ 156 h 223"/>
                <a:gd name="T28" fmla="*/ 181 w 183"/>
                <a:gd name="T29" fmla="*/ 156 h 223"/>
                <a:gd name="T30" fmla="*/ 173 w 183"/>
                <a:gd name="T31" fmla="*/ 176 h 223"/>
                <a:gd name="T32" fmla="*/ 164 w 183"/>
                <a:gd name="T33" fmla="*/ 192 h 223"/>
                <a:gd name="T34" fmla="*/ 151 w 183"/>
                <a:gd name="T35" fmla="*/ 206 h 223"/>
                <a:gd name="T36" fmla="*/ 136 w 183"/>
                <a:gd name="T37" fmla="*/ 216 h 223"/>
                <a:gd name="T38" fmla="*/ 116 w 183"/>
                <a:gd name="T39" fmla="*/ 221 h 223"/>
                <a:gd name="T40" fmla="*/ 93 w 183"/>
                <a:gd name="T41" fmla="*/ 223 h 223"/>
                <a:gd name="T42" fmla="*/ 71 w 183"/>
                <a:gd name="T43" fmla="*/ 221 h 223"/>
                <a:gd name="T44" fmla="*/ 52 w 183"/>
                <a:gd name="T45" fmla="*/ 215 h 223"/>
                <a:gd name="T46" fmla="*/ 36 w 183"/>
                <a:gd name="T47" fmla="*/ 205 h 223"/>
                <a:gd name="T48" fmla="*/ 22 w 183"/>
                <a:gd name="T49" fmla="*/ 191 h 223"/>
                <a:gd name="T50" fmla="*/ 12 w 183"/>
                <a:gd name="T51" fmla="*/ 176 h 223"/>
                <a:gd name="T52" fmla="*/ 6 w 183"/>
                <a:gd name="T53" fmla="*/ 157 h 223"/>
                <a:gd name="T54" fmla="*/ 1 w 183"/>
                <a:gd name="T55" fmla="*/ 137 h 223"/>
                <a:gd name="T56" fmla="*/ 0 w 183"/>
                <a:gd name="T57" fmla="*/ 115 h 223"/>
                <a:gd name="T58" fmla="*/ 1 w 183"/>
                <a:gd name="T59" fmla="*/ 92 h 223"/>
                <a:gd name="T60" fmla="*/ 6 w 183"/>
                <a:gd name="T61" fmla="*/ 71 h 223"/>
                <a:gd name="T62" fmla="*/ 13 w 183"/>
                <a:gd name="T63" fmla="*/ 51 h 223"/>
                <a:gd name="T64" fmla="*/ 23 w 183"/>
                <a:gd name="T65" fmla="*/ 35 h 223"/>
                <a:gd name="T66" fmla="*/ 37 w 183"/>
                <a:gd name="T67" fmla="*/ 20 h 223"/>
                <a:gd name="T68" fmla="*/ 53 w 183"/>
                <a:gd name="T69" fmla="*/ 9 h 223"/>
                <a:gd name="T70" fmla="*/ 73 w 183"/>
                <a:gd name="T71" fmla="*/ 2 h 223"/>
                <a:gd name="T72" fmla="*/ 97 w 183"/>
                <a:gd name="T73" fmla="*/ 0 h 223"/>
                <a:gd name="T74" fmla="*/ 118 w 183"/>
                <a:gd name="T75" fmla="*/ 1 h 223"/>
                <a:gd name="T76" fmla="*/ 135 w 183"/>
                <a:gd name="T77" fmla="*/ 7 h 223"/>
                <a:gd name="T78" fmla="*/ 150 w 183"/>
                <a:gd name="T79" fmla="*/ 17 h 223"/>
                <a:gd name="T80" fmla="*/ 161 w 183"/>
                <a:gd name="T81" fmla="*/ 30 h 223"/>
                <a:gd name="T82" fmla="*/ 169 w 183"/>
                <a:gd name="T83" fmla="*/ 44 h 223"/>
                <a:gd name="T84" fmla="*/ 176 w 183"/>
                <a:gd name="T85" fmla="*/ 60 h 223"/>
                <a:gd name="T86" fmla="*/ 179 w 183"/>
                <a:gd name="T87" fmla="*/ 78 h 223"/>
                <a:gd name="T88" fmla="*/ 182 w 183"/>
                <a:gd name="T89" fmla="*/ 97 h 223"/>
                <a:gd name="T90" fmla="*/ 183 w 183"/>
                <a:gd name="T91" fmla="*/ 116 h 223"/>
                <a:gd name="T92" fmla="*/ 27 w 183"/>
                <a:gd name="T93" fmla="*/ 116 h 223"/>
                <a:gd name="T94" fmla="*/ 28 w 183"/>
                <a:gd name="T95" fmla="*/ 96 h 223"/>
                <a:gd name="T96" fmla="*/ 156 w 183"/>
                <a:gd name="T97" fmla="*/ 96 h 223"/>
                <a:gd name="T98" fmla="*/ 153 w 183"/>
                <a:gd name="T99" fmla="*/ 76 h 223"/>
                <a:gd name="T100" fmla="*/ 150 w 183"/>
                <a:gd name="T101" fmla="*/ 57 h 223"/>
                <a:gd name="T102" fmla="*/ 141 w 183"/>
                <a:gd name="T103" fmla="*/ 42 h 223"/>
                <a:gd name="T104" fmla="*/ 128 w 183"/>
                <a:gd name="T105" fmla="*/ 30 h 223"/>
                <a:gd name="T106" fmla="*/ 113 w 183"/>
                <a:gd name="T107" fmla="*/ 22 h 223"/>
                <a:gd name="T108" fmla="*/ 96 w 183"/>
                <a:gd name="T109" fmla="*/ 19 h 223"/>
                <a:gd name="T110" fmla="*/ 78 w 183"/>
                <a:gd name="T111" fmla="*/ 21 h 223"/>
                <a:gd name="T112" fmla="*/ 62 w 183"/>
                <a:gd name="T113" fmla="*/ 27 h 223"/>
                <a:gd name="T114" fmla="*/ 50 w 183"/>
                <a:gd name="T115" fmla="*/ 39 h 223"/>
                <a:gd name="T116" fmla="*/ 40 w 183"/>
                <a:gd name="T117" fmla="*/ 55 h 223"/>
                <a:gd name="T118" fmla="*/ 32 w 183"/>
                <a:gd name="T119" fmla="*/ 73 h 223"/>
                <a:gd name="T120" fmla="*/ 28 w 183"/>
                <a:gd name="T121" fmla="*/ 9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223">
                  <a:moveTo>
                    <a:pt x="27" y="116"/>
                  </a:moveTo>
                  <a:lnTo>
                    <a:pt x="28" y="136"/>
                  </a:lnTo>
                  <a:lnTo>
                    <a:pt x="33" y="155"/>
                  </a:lnTo>
                  <a:lnTo>
                    <a:pt x="40" y="171"/>
                  </a:lnTo>
                  <a:lnTo>
                    <a:pt x="50" y="185"/>
                  </a:lnTo>
                  <a:lnTo>
                    <a:pt x="62" y="195"/>
                  </a:lnTo>
                  <a:lnTo>
                    <a:pt x="78" y="201"/>
                  </a:lnTo>
                  <a:lnTo>
                    <a:pt x="97" y="203"/>
                  </a:lnTo>
                  <a:lnTo>
                    <a:pt x="113" y="202"/>
                  </a:lnTo>
                  <a:lnTo>
                    <a:pt x="127" y="196"/>
                  </a:lnTo>
                  <a:lnTo>
                    <a:pt x="138" y="188"/>
                  </a:lnTo>
                  <a:lnTo>
                    <a:pt x="146" y="178"/>
                  </a:lnTo>
                  <a:lnTo>
                    <a:pt x="152" y="167"/>
                  </a:lnTo>
                  <a:lnTo>
                    <a:pt x="156" y="156"/>
                  </a:lnTo>
                  <a:lnTo>
                    <a:pt x="181" y="156"/>
                  </a:lnTo>
                  <a:lnTo>
                    <a:pt x="173" y="176"/>
                  </a:lnTo>
                  <a:lnTo>
                    <a:pt x="164" y="192"/>
                  </a:lnTo>
                  <a:lnTo>
                    <a:pt x="151" y="206"/>
                  </a:lnTo>
                  <a:lnTo>
                    <a:pt x="136" y="216"/>
                  </a:lnTo>
                  <a:lnTo>
                    <a:pt x="116" y="221"/>
                  </a:lnTo>
                  <a:lnTo>
                    <a:pt x="93" y="223"/>
                  </a:lnTo>
                  <a:lnTo>
                    <a:pt x="71" y="221"/>
                  </a:lnTo>
                  <a:lnTo>
                    <a:pt x="52" y="215"/>
                  </a:lnTo>
                  <a:lnTo>
                    <a:pt x="36" y="205"/>
                  </a:lnTo>
                  <a:lnTo>
                    <a:pt x="22" y="191"/>
                  </a:lnTo>
                  <a:lnTo>
                    <a:pt x="12" y="176"/>
                  </a:lnTo>
                  <a:lnTo>
                    <a:pt x="6" y="157"/>
                  </a:lnTo>
                  <a:lnTo>
                    <a:pt x="1" y="137"/>
                  </a:lnTo>
                  <a:lnTo>
                    <a:pt x="0" y="115"/>
                  </a:lnTo>
                  <a:lnTo>
                    <a:pt x="1" y="92"/>
                  </a:lnTo>
                  <a:lnTo>
                    <a:pt x="6" y="71"/>
                  </a:lnTo>
                  <a:lnTo>
                    <a:pt x="13" y="51"/>
                  </a:lnTo>
                  <a:lnTo>
                    <a:pt x="23" y="35"/>
                  </a:lnTo>
                  <a:lnTo>
                    <a:pt x="37" y="20"/>
                  </a:lnTo>
                  <a:lnTo>
                    <a:pt x="53" y="9"/>
                  </a:lnTo>
                  <a:lnTo>
                    <a:pt x="73" y="2"/>
                  </a:lnTo>
                  <a:lnTo>
                    <a:pt x="97" y="0"/>
                  </a:lnTo>
                  <a:lnTo>
                    <a:pt x="118" y="1"/>
                  </a:lnTo>
                  <a:lnTo>
                    <a:pt x="135" y="7"/>
                  </a:lnTo>
                  <a:lnTo>
                    <a:pt x="150" y="17"/>
                  </a:lnTo>
                  <a:lnTo>
                    <a:pt x="161" y="30"/>
                  </a:lnTo>
                  <a:lnTo>
                    <a:pt x="169" y="44"/>
                  </a:lnTo>
                  <a:lnTo>
                    <a:pt x="176" y="60"/>
                  </a:lnTo>
                  <a:lnTo>
                    <a:pt x="179" y="78"/>
                  </a:lnTo>
                  <a:lnTo>
                    <a:pt x="182" y="97"/>
                  </a:lnTo>
                  <a:lnTo>
                    <a:pt x="183" y="116"/>
                  </a:lnTo>
                  <a:lnTo>
                    <a:pt x="27" y="116"/>
                  </a:lnTo>
                  <a:close/>
                  <a:moveTo>
                    <a:pt x="28" y="96"/>
                  </a:moveTo>
                  <a:lnTo>
                    <a:pt x="156" y="96"/>
                  </a:lnTo>
                  <a:lnTo>
                    <a:pt x="153" y="76"/>
                  </a:lnTo>
                  <a:lnTo>
                    <a:pt x="150" y="57"/>
                  </a:lnTo>
                  <a:lnTo>
                    <a:pt x="141" y="42"/>
                  </a:lnTo>
                  <a:lnTo>
                    <a:pt x="128" y="30"/>
                  </a:lnTo>
                  <a:lnTo>
                    <a:pt x="113" y="22"/>
                  </a:lnTo>
                  <a:lnTo>
                    <a:pt x="96" y="19"/>
                  </a:lnTo>
                  <a:lnTo>
                    <a:pt x="78" y="21"/>
                  </a:lnTo>
                  <a:lnTo>
                    <a:pt x="62" y="27"/>
                  </a:lnTo>
                  <a:lnTo>
                    <a:pt x="50" y="39"/>
                  </a:lnTo>
                  <a:lnTo>
                    <a:pt x="40" y="55"/>
                  </a:lnTo>
                  <a:lnTo>
                    <a:pt x="32" y="73"/>
                  </a:lnTo>
                  <a:lnTo>
                    <a:pt x="28" y="9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0" name="Freeform 59"/>
            <p:cNvSpPr>
              <a:spLocks noEditPoints="1"/>
            </p:cNvSpPr>
            <p:nvPr userDrawn="1"/>
          </p:nvSpPr>
          <p:spPr bwMode="auto">
            <a:xfrm>
              <a:off x="1425575" y="862013"/>
              <a:ext cx="9525" cy="96838"/>
            </a:xfrm>
            <a:custGeom>
              <a:avLst/>
              <a:gdLst>
                <a:gd name="T0" fmla="*/ 0 w 30"/>
                <a:gd name="T1" fmla="*/ 31 h 304"/>
                <a:gd name="T2" fmla="*/ 0 w 30"/>
                <a:gd name="T3" fmla="*/ 0 h 304"/>
                <a:gd name="T4" fmla="*/ 30 w 30"/>
                <a:gd name="T5" fmla="*/ 0 h 304"/>
                <a:gd name="T6" fmla="*/ 30 w 30"/>
                <a:gd name="T7" fmla="*/ 31 h 304"/>
                <a:gd name="T8" fmla="*/ 0 w 30"/>
                <a:gd name="T9" fmla="*/ 31 h 304"/>
                <a:gd name="T10" fmla="*/ 3 w 30"/>
                <a:gd name="T11" fmla="*/ 304 h 304"/>
                <a:gd name="T12" fmla="*/ 3 w 30"/>
                <a:gd name="T13" fmla="*/ 91 h 304"/>
                <a:gd name="T14" fmla="*/ 28 w 30"/>
                <a:gd name="T15" fmla="*/ 91 h 304"/>
                <a:gd name="T16" fmla="*/ 28 w 30"/>
                <a:gd name="T17" fmla="*/ 304 h 304"/>
                <a:gd name="T18" fmla="*/ 3 w 30"/>
                <a:gd name="T19"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4">
                  <a:moveTo>
                    <a:pt x="0" y="31"/>
                  </a:moveTo>
                  <a:lnTo>
                    <a:pt x="0" y="0"/>
                  </a:lnTo>
                  <a:lnTo>
                    <a:pt x="30" y="0"/>
                  </a:lnTo>
                  <a:lnTo>
                    <a:pt x="30" y="31"/>
                  </a:lnTo>
                  <a:lnTo>
                    <a:pt x="0" y="31"/>
                  </a:lnTo>
                  <a:close/>
                  <a:moveTo>
                    <a:pt x="3" y="304"/>
                  </a:moveTo>
                  <a:lnTo>
                    <a:pt x="3" y="91"/>
                  </a:lnTo>
                  <a:lnTo>
                    <a:pt x="28" y="91"/>
                  </a:lnTo>
                  <a:lnTo>
                    <a:pt x="28" y="304"/>
                  </a:lnTo>
                  <a:lnTo>
                    <a:pt x="3" y="3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1" name="Freeform 60"/>
            <p:cNvSpPr>
              <a:spLocks noEditPoints="1"/>
            </p:cNvSpPr>
            <p:nvPr userDrawn="1"/>
          </p:nvSpPr>
          <p:spPr bwMode="auto">
            <a:xfrm>
              <a:off x="1450975" y="889001"/>
              <a:ext cx="58738" cy="96838"/>
            </a:xfrm>
            <a:custGeom>
              <a:avLst/>
              <a:gdLst>
                <a:gd name="T0" fmla="*/ 149 w 188"/>
                <a:gd name="T1" fmla="*/ 203 h 303"/>
                <a:gd name="T2" fmla="*/ 115 w 188"/>
                <a:gd name="T3" fmla="*/ 221 h 303"/>
                <a:gd name="T4" fmla="*/ 71 w 188"/>
                <a:gd name="T5" fmla="*/ 221 h 303"/>
                <a:gd name="T6" fmla="*/ 36 w 188"/>
                <a:gd name="T7" fmla="*/ 202 h 303"/>
                <a:gd name="T8" fmla="*/ 12 w 188"/>
                <a:gd name="T9" fmla="*/ 172 h 303"/>
                <a:gd name="T10" fmla="*/ 1 w 188"/>
                <a:gd name="T11" fmla="*/ 132 h 303"/>
                <a:gd name="T12" fmla="*/ 1 w 188"/>
                <a:gd name="T13" fmla="*/ 90 h 303"/>
                <a:gd name="T14" fmla="*/ 12 w 188"/>
                <a:gd name="T15" fmla="*/ 51 h 303"/>
                <a:gd name="T16" fmla="*/ 36 w 188"/>
                <a:gd name="T17" fmla="*/ 20 h 303"/>
                <a:gd name="T18" fmla="*/ 71 w 188"/>
                <a:gd name="T19" fmla="*/ 2 h 303"/>
                <a:gd name="T20" fmla="*/ 116 w 188"/>
                <a:gd name="T21" fmla="*/ 2 h 303"/>
                <a:gd name="T22" fmla="*/ 149 w 188"/>
                <a:gd name="T23" fmla="*/ 20 h 303"/>
                <a:gd name="T24" fmla="*/ 163 w 188"/>
                <a:gd name="T25" fmla="*/ 5 h 303"/>
                <a:gd name="T26" fmla="*/ 187 w 188"/>
                <a:gd name="T27" fmla="*/ 69 h 303"/>
                <a:gd name="T28" fmla="*/ 186 w 188"/>
                <a:gd name="T29" fmla="*/ 243 h 303"/>
                <a:gd name="T30" fmla="*/ 171 w 188"/>
                <a:gd name="T31" fmla="*/ 275 h 303"/>
                <a:gd name="T32" fmla="*/ 141 w 188"/>
                <a:gd name="T33" fmla="*/ 296 h 303"/>
                <a:gd name="T34" fmla="*/ 96 w 188"/>
                <a:gd name="T35" fmla="*/ 303 h 303"/>
                <a:gd name="T36" fmla="*/ 62 w 188"/>
                <a:gd name="T37" fmla="*/ 300 h 303"/>
                <a:gd name="T38" fmla="*/ 33 w 188"/>
                <a:gd name="T39" fmla="*/ 286 h 303"/>
                <a:gd name="T40" fmla="*/ 16 w 188"/>
                <a:gd name="T41" fmla="*/ 261 h 303"/>
                <a:gd name="T42" fmla="*/ 40 w 188"/>
                <a:gd name="T43" fmla="*/ 242 h 303"/>
                <a:gd name="T44" fmla="*/ 52 w 188"/>
                <a:gd name="T45" fmla="*/ 270 h 303"/>
                <a:gd name="T46" fmla="*/ 78 w 188"/>
                <a:gd name="T47" fmla="*/ 282 h 303"/>
                <a:gd name="T48" fmla="*/ 115 w 188"/>
                <a:gd name="T49" fmla="*/ 282 h 303"/>
                <a:gd name="T50" fmla="*/ 144 w 188"/>
                <a:gd name="T51" fmla="*/ 266 h 303"/>
                <a:gd name="T52" fmla="*/ 159 w 188"/>
                <a:gd name="T53" fmla="*/ 238 h 303"/>
                <a:gd name="T54" fmla="*/ 162 w 188"/>
                <a:gd name="T55" fmla="*/ 187 h 303"/>
                <a:gd name="T56" fmla="*/ 116 w 188"/>
                <a:gd name="T57" fmla="*/ 200 h 303"/>
                <a:gd name="T58" fmla="*/ 142 w 188"/>
                <a:gd name="T59" fmla="*/ 182 h 303"/>
                <a:gd name="T60" fmla="*/ 157 w 188"/>
                <a:gd name="T61" fmla="*/ 151 h 303"/>
                <a:gd name="T62" fmla="*/ 162 w 188"/>
                <a:gd name="T63" fmla="*/ 111 h 303"/>
                <a:gd name="T64" fmla="*/ 157 w 188"/>
                <a:gd name="T65" fmla="*/ 71 h 303"/>
                <a:gd name="T66" fmla="*/ 142 w 188"/>
                <a:gd name="T67" fmla="*/ 40 h 303"/>
                <a:gd name="T68" fmla="*/ 116 w 188"/>
                <a:gd name="T69" fmla="*/ 24 h 303"/>
                <a:gd name="T70" fmla="*/ 77 w 188"/>
                <a:gd name="T71" fmla="*/ 24 h 303"/>
                <a:gd name="T72" fmla="*/ 48 w 188"/>
                <a:gd name="T73" fmla="*/ 42 h 303"/>
                <a:gd name="T74" fmla="*/ 32 w 188"/>
                <a:gd name="T75" fmla="*/ 73 h 303"/>
                <a:gd name="T76" fmla="*/ 27 w 188"/>
                <a:gd name="T77" fmla="*/ 111 h 303"/>
                <a:gd name="T78" fmla="*/ 32 w 188"/>
                <a:gd name="T79" fmla="*/ 148 h 303"/>
                <a:gd name="T80" fmla="*/ 48 w 188"/>
                <a:gd name="T81" fmla="*/ 180 h 303"/>
                <a:gd name="T82" fmla="*/ 77 w 188"/>
                <a:gd name="T83" fmla="*/ 1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03">
                  <a:moveTo>
                    <a:pt x="162" y="187"/>
                  </a:moveTo>
                  <a:lnTo>
                    <a:pt x="149" y="203"/>
                  </a:lnTo>
                  <a:lnTo>
                    <a:pt x="133" y="215"/>
                  </a:lnTo>
                  <a:lnTo>
                    <a:pt x="115" y="221"/>
                  </a:lnTo>
                  <a:lnTo>
                    <a:pt x="95" y="223"/>
                  </a:lnTo>
                  <a:lnTo>
                    <a:pt x="71" y="221"/>
                  </a:lnTo>
                  <a:lnTo>
                    <a:pt x="52" y="213"/>
                  </a:lnTo>
                  <a:lnTo>
                    <a:pt x="36" y="202"/>
                  </a:lnTo>
                  <a:lnTo>
                    <a:pt x="22" y="188"/>
                  </a:lnTo>
                  <a:lnTo>
                    <a:pt x="12" y="172"/>
                  </a:lnTo>
                  <a:lnTo>
                    <a:pt x="6" y="152"/>
                  </a:lnTo>
                  <a:lnTo>
                    <a:pt x="1" y="132"/>
                  </a:lnTo>
                  <a:lnTo>
                    <a:pt x="0" y="111"/>
                  </a:lnTo>
                  <a:lnTo>
                    <a:pt x="1" y="90"/>
                  </a:lnTo>
                  <a:lnTo>
                    <a:pt x="6" y="70"/>
                  </a:lnTo>
                  <a:lnTo>
                    <a:pt x="12" y="51"/>
                  </a:lnTo>
                  <a:lnTo>
                    <a:pt x="22" y="34"/>
                  </a:lnTo>
                  <a:lnTo>
                    <a:pt x="36" y="20"/>
                  </a:lnTo>
                  <a:lnTo>
                    <a:pt x="52" y="9"/>
                  </a:lnTo>
                  <a:lnTo>
                    <a:pt x="71" y="2"/>
                  </a:lnTo>
                  <a:lnTo>
                    <a:pt x="95" y="0"/>
                  </a:lnTo>
                  <a:lnTo>
                    <a:pt x="116" y="2"/>
                  </a:lnTo>
                  <a:lnTo>
                    <a:pt x="134" y="9"/>
                  </a:lnTo>
                  <a:lnTo>
                    <a:pt x="149" y="20"/>
                  </a:lnTo>
                  <a:lnTo>
                    <a:pt x="163" y="36"/>
                  </a:lnTo>
                  <a:lnTo>
                    <a:pt x="163" y="5"/>
                  </a:lnTo>
                  <a:lnTo>
                    <a:pt x="188" y="5"/>
                  </a:lnTo>
                  <a:lnTo>
                    <a:pt x="187" y="69"/>
                  </a:lnTo>
                  <a:lnTo>
                    <a:pt x="187" y="225"/>
                  </a:lnTo>
                  <a:lnTo>
                    <a:pt x="186" y="243"/>
                  </a:lnTo>
                  <a:lnTo>
                    <a:pt x="179" y="260"/>
                  </a:lnTo>
                  <a:lnTo>
                    <a:pt x="171" y="275"/>
                  </a:lnTo>
                  <a:lnTo>
                    <a:pt x="157" y="286"/>
                  </a:lnTo>
                  <a:lnTo>
                    <a:pt x="141" y="296"/>
                  </a:lnTo>
                  <a:lnTo>
                    <a:pt x="120" y="301"/>
                  </a:lnTo>
                  <a:lnTo>
                    <a:pt x="96" y="303"/>
                  </a:lnTo>
                  <a:lnTo>
                    <a:pt x="78" y="302"/>
                  </a:lnTo>
                  <a:lnTo>
                    <a:pt x="62" y="300"/>
                  </a:lnTo>
                  <a:lnTo>
                    <a:pt x="47" y="293"/>
                  </a:lnTo>
                  <a:lnTo>
                    <a:pt x="33" y="286"/>
                  </a:lnTo>
                  <a:lnTo>
                    <a:pt x="23" y="275"/>
                  </a:lnTo>
                  <a:lnTo>
                    <a:pt x="16" y="261"/>
                  </a:lnTo>
                  <a:lnTo>
                    <a:pt x="13" y="242"/>
                  </a:lnTo>
                  <a:lnTo>
                    <a:pt x="40" y="242"/>
                  </a:lnTo>
                  <a:lnTo>
                    <a:pt x="43" y="258"/>
                  </a:lnTo>
                  <a:lnTo>
                    <a:pt x="52" y="270"/>
                  </a:lnTo>
                  <a:lnTo>
                    <a:pt x="63" y="278"/>
                  </a:lnTo>
                  <a:lnTo>
                    <a:pt x="78" y="282"/>
                  </a:lnTo>
                  <a:lnTo>
                    <a:pt x="96" y="283"/>
                  </a:lnTo>
                  <a:lnTo>
                    <a:pt x="115" y="282"/>
                  </a:lnTo>
                  <a:lnTo>
                    <a:pt x="131" y="276"/>
                  </a:lnTo>
                  <a:lnTo>
                    <a:pt x="144" y="266"/>
                  </a:lnTo>
                  <a:lnTo>
                    <a:pt x="153" y="253"/>
                  </a:lnTo>
                  <a:lnTo>
                    <a:pt x="159" y="238"/>
                  </a:lnTo>
                  <a:lnTo>
                    <a:pt x="162" y="221"/>
                  </a:lnTo>
                  <a:lnTo>
                    <a:pt x="162" y="187"/>
                  </a:lnTo>
                  <a:close/>
                  <a:moveTo>
                    <a:pt x="97" y="201"/>
                  </a:moveTo>
                  <a:lnTo>
                    <a:pt x="116" y="200"/>
                  </a:lnTo>
                  <a:lnTo>
                    <a:pt x="131" y="192"/>
                  </a:lnTo>
                  <a:lnTo>
                    <a:pt x="142" y="182"/>
                  </a:lnTo>
                  <a:lnTo>
                    <a:pt x="151" y="168"/>
                  </a:lnTo>
                  <a:lnTo>
                    <a:pt x="157" y="151"/>
                  </a:lnTo>
                  <a:lnTo>
                    <a:pt x="161" y="132"/>
                  </a:lnTo>
                  <a:lnTo>
                    <a:pt x="162" y="111"/>
                  </a:lnTo>
                  <a:lnTo>
                    <a:pt x="161" y="90"/>
                  </a:lnTo>
                  <a:lnTo>
                    <a:pt x="157" y="71"/>
                  </a:lnTo>
                  <a:lnTo>
                    <a:pt x="151" y="55"/>
                  </a:lnTo>
                  <a:lnTo>
                    <a:pt x="142" y="40"/>
                  </a:lnTo>
                  <a:lnTo>
                    <a:pt x="131" y="30"/>
                  </a:lnTo>
                  <a:lnTo>
                    <a:pt x="116" y="24"/>
                  </a:lnTo>
                  <a:lnTo>
                    <a:pt x="97" y="21"/>
                  </a:lnTo>
                  <a:lnTo>
                    <a:pt x="77" y="24"/>
                  </a:lnTo>
                  <a:lnTo>
                    <a:pt x="61" y="31"/>
                  </a:lnTo>
                  <a:lnTo>
                    <a:pt x="48" y="42"/>
                  </a:lnTo>
                  <a:lnTo>
                    <a:pt x="38" y="56"/>
                  </a:lnTo>
                  <a:lnTo>
                    <a:pt x="32" y="73"/>
                  </a:lnTo>
                  <a:lnTo>
                    <a:pt x="28" y="92"/>
                  </a:lnTo>
                  <a:lnTo>
                    <a:pt x="27" y="111"/>
                  </a:lnTo>
                  <a:lnTo>
                    <a:pt x="28" y="131"/>
                  </a:lnTo>
                  <a:lnTo>
                    <a:pt x="32" y="148"/>
                  </a:lnTo>
                  <a:lnTo>
                    <a:pt x="38" y="166"/>
                  </a:lnTo>
                  <a:lnTo>
                    <a:pt x="48" y="180"/>
                  </a:lnTo>
                  <a:lnTo>
                    <a:pt x="61" y="191"/>
                  </a:lnTo>
                  <a:lnTo>
                    <a:pt x="77" y="198"/>
                  </a:lnTo>
                  <a:lnTo>
                    <a:pt x="97" y="20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2" name="Freeform 61"/>
            <p:cNvSpPr>
              <a:spLocks/>
            </p:cNvSpPr>
            <p:nvPr userDrawn="1"/>
          </p:nvSpPr>
          <p:spPr bwMode="auto">
            <a:xfrm>
              <a:off x="1528763" y="862013"/>
              <a:ext cx="53975" cy="96838"/>
            </a:xfrm>
            <a:custGeom>
              <a:avLst/>
              <a:gdLst>
                <a:gd name="T0" fmla="*/ 25 w 170"/>
                <a:gd name="T1" fmla="*/ 0 h 306"/>
                <a:gd name="T2" fmla="*/ 25 w 170"/>
                <a:gd name="T3" fmla="*/ 124 h 306"/>
                <a:gd name="T4" fmla="*/ 37 w 170"/>
                <a:gd name="T5" fmla="*/ 108 h 306"/>
                <a:gd name="T6" fmla="*/ 54 w 170"/>
                <a:gd name="T7" fmla="*/ 97 h 306"/>
                <a:gd name="T8" fmla="*/ 72 w 170"/>
                <a:gd name="T9" fmla="*/ 90 h 306"/>
                <a:gd name="T10" fmla="*/ 94 w 170"/>
                <a:gd name="T11" fmla="*/ 88 h 306"/>
                <a:gd name="T12" fmla="*/ 116 w 170"/>
                <a:gd name="T13" fmla="*/ 89 h 306"/>
                <a:gd name="T14" fmla="*/ 134 w 170"/>
                <a:gd name="T15" fmla="*/ 95 h 306"/>
                <a:gd name="T16" fmla="*/ 147 w 170"/>
                <a:gd name="T17" fmla="*/ 104 h 306"/>
                <a:gd name="T18" fmla="*/ 157 w 170"/>
                <a:gd name="T19" fmla="*/ 117 h 306"/>
                <a:gd name="T20" fmla="*/ 165 w 170"/>
                <a:gd name="T21" fmla="*/ 132 h 306"/>
                <a:gd name="T22" fmla="*/ 168 w 170"/>
                <a:gd name="T23" fmla="*/ 150 h 306"/>
                <a:gd name="T24" fmla="*/ 170 w 170"/>
                <a:gd name="T25" fmla="*/ 173 h 306"/>
                <a:gd name="T26" fmla="*/ 170 w 170"/>
                <a:gd name="T27" fmla="*/ 306 h 306"/>
                <a:gd name="T28" fmla="*/ 144 w 170"/>
                <a:gd name="T29" fmla="*/ 306 h 306"/>
                <a:gd name="T30" fmla="*/ 144 w 170"/>
                <a:gd name="T31" fmla="*/ 183 h 306"/>
                <a:gd name="T32" fmla="*/ 144 w 170"/>
                <a:gd name="T33" fmla="*/ 165 h 306"/>
                <a:gd name="T34" fmla="*/ 141 w 170"/>
                <a:gd name="T35" fmla="*/ 150 h 306"/>
                <a:gd name="T36" fmla="*/ 136 w 170"/>
                <a:gd name="T37" fmla="*/ 137 h 306"/>
                <a:gd name="T38" fmla="*/ 130 w 170"/>
                <a:gd name="T39" fmla="*/ 125 h 306"/>
                <a:gd name="T40" fmla="*/ 120 w 170"/>
                <a:gd name="T41" fmla="*/ 117 h 306"/>
                <a:gd name="T42" fmla="*/ 106 w 170"/>
                <a:gd name="T43" fmla="*/ 112 h 306"/>
                <a:gd name="T44" fmla="*/ 90 w 170"/>
                <a:gd name="T45" fmla="*/ 109 h 306"/>
                <a:gd name="T46" fmla="*/ 71 w 170"/>
                <a:gd name="T47" fmla="*/ 112 h 306"/>
                <a:gd name="T48" fmla="*/ 56 w 170"/>
                <a:gd name="T49" fmla="*/ 118 h 306"/>
                <a:gd name="T50" fmla="*/ 44 w 170"/>
                <a:gd name="T51" fmla="*/ 129 h 306"/>
                <a:gd name="T52" fmla="*/ 35 w 170"/>
                <a:gd name="T53" fmla="*/ 143 h 306"/>
                <a:gd name="T54" fmla="*/ 30 w 170"/>
                <a:gd name="T55" fmla="*/ 159 h 306"/>
                <a:gd name="T56" fmla="*/ 26 w 170"/>
                <a:gd name="T57" fmla="*/ 175 h 306"/>
                <a:gd name="T58" fmla="*/ 25 w 170"/>
                <a:gd name="T59" fmla="*/ 194 h 306"/>
                <a:gd name="T60" fmla="*/ 25 w 170"/>
                <a:gd name="T61" fmla="*/ 306 h 306"/>
                <a:gd name="T62" fmla="*/ 0 w 170"/>
                <a:gd name="T63" fmla="*/ 306 h 306"/>
                <a:gd name="T64" fmla="*/ 0 w 170"/>
                <a:gd name="T65" fmla="*/ 0 h 306"/>
                <a:gd name="T66" fmla="*/ 25 w 170"/>
                <a:gd name="T6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306">
                  <a:moveTo>
                    <a:pt x="25" y="0"/>
                  </a:moveTo>
                  <a:lnTo>
                    <a:pt x="25" y="124"/>
                  </a:lnTo>
                  <a:lnTo>
                    <a:pt x="37" y="108"/>
                  </a:lnTo>
                  <a:lnTo>
                    <a:pt x="54" y="97"/>
                  </a:lnTo>
                  <a:lnTo>
                    <a:pt x="72" y="90"/>
                  </a:lnTo>
                  <a:lnTo>
                    <a:pt x="94" y="88"/>
                  </a:lnTo>
                  <a:lnTo>
                    <a:pt x="116" y="89"/>
                  </a:lnTo>
                  <a:lnTo>
                    <a:pt x="134" y="95"/>
                  </a:lnTo>
                  <a:lnTo>
                    <a:pt x="147" y="104"/>
                  </a:lnTo>
                  <a:lnTo>
                    <a:pt x="157" y="117"/>
                  </a:lnTo>
                  <a:lnTo>
                    <a:pt x="165" y="132"/>
                  </a:lnTo>
                  <a:lnTo>
                    <a:pt x="168" y="150"/>
                  </a:lnTo>
                  <a:lnTo>
                    <a:pt x="170" y="173"/>
                  </a:lnTo>
                  <a:lnTo>
                    <a:pt x="170" y="306"/>
                  </a:lnTo>
                  <a:lnTo>
                    <a:pt x="144" y="306"/>
                  </a:lnTo>
                  <a:lnTo>
                    <a:pt x="144" y="183"/>
                  </a:lnTo>
                  <a:lnTo>
                    <a:pt x="144" y="165"/>
                  </a:lnTo>
                  <a:lnTo>
                    <a:pt x="141" y="150"/>
                  </a:lnTo>
                  <a:lnTo>
                    <a:pt x="136" y="137"/>
                  </a:lnTo>
                  <a:lnTo>
                    <a:pt x="130" y="125"/>
                  </a:lnTo>
                  <a:lnTo>
                    <a:pt x="120" y="117"/>
                  </a:lnTo>
                  <a:lnTo>
                    <a:pt x="106" y="112"/>
                  </a:lnTo>
                  <a:lnTo>
                    <a:pt x="90" y="109"/>
                  </a:lnTo>
                  <a:lnTo>
                    <a:pt x="71" y="112"/>
                  </a:lnTo>
                  <a:lnTo>
                    <a:pt x="56" y="118"/>
                  </a:lnTo>
                  <a:lnTo>
                    <a:pt x="44" y="129"/>
                  </a:lnTo>
                  <a:lnTo>
                    <a:pt x="35" y="143"/>
                  </a:lnTo>
                  <a:lnTo>
                    <a:pt x="30" y="159"/>
                  </a:lnTo>
                  <a:lnTo>
                    <a:pt x="26" y="175"/>
                  </a:lnTo>
                  <a:lnTo>
                    <a:pt x="25" y="194"/>
                  </a:lnTo>
                  <a:lnTo>
                    <a:pt x="25" y="306"/>
                  </a:lnTo>
                  <a:lnTo>
                    <a:pt x="0" y="306"/>
                  </a:lnTo>
                  <a:lnTo>
                    <a:pt x="0" y="0"/>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3" name="Freeform 62"/>
            <p:cNvSpPr>
              <a:spLocks/>
            </p:cNvSpPr>
            <p:nvPr userDrawn="1"/>
          </p:nvSpPr>
          <p:spPr bwMode="auto">
            <a:xfrm>
              <a:off x="1592263" y="873126"/>
              <a:ext cx="34925" cy="87313"/>
            </a:xfrm>
            <a:custGeom>
              <a:avLst/>
              <a:gdLst>
                <a:gd name="T0" fmla="*/ 80 w 110"/>
                <a:gd name="T1" fmla="*/ 273 h 273"/>
                <a:gd name="T2" fmla="*/ 63 w 110"/>
                <a:gd name="T3" fmla="*/ 271 h 273"/>
                <a:gd name="T4" fmla="*/ 50 w 110"/>
                <a:gd name="T5" fmla="*/ 265 h 273"/>
                <a:gd name="T6" fmla="*/ 41 w 110"/>
                <a:gd name="T7" fmla="*/ 255 h 273"/>
                <a:gd name="T8" fmla="*/ 36 w 110"/>
                <a:gd name="T9" fmla="*/ 241 h 273"/>
                <a:gd name="T10" fmla="*/ 35 w 110"/>
                <a:gd name="T11" fmla="*/ 223 h 273"/>
                <a:gd name="T12" fmla="*/ 35 w 110"/>
                <a:gd name="T13" fmla="*/ 74 h 273"/>
                <a:gd name="T14" fmla="*/ 0 w 110"/>
                <a:gd name="T15" fmla="*/ 74 h 273"/>
                <a:gd name="T16" fmla="*/ 0 w 110"/>
                <a:gd name="T17" fmla="*/ 55 h 273"/>
                <a:gd name="T18" fmla="*/ 35 w 110"/>
                <a:gd name="T19" fmla="*/ 55 h 273"/>
                <a:gd name="T20" fmla="*/ 35 w 110"/>
                <a:gd name="T21" fmla="*/ 11 h 273"/>
                <a:gd name="T22" fmla="*/ 60 w 110"/>
                <a:gd name="T23" fmla="*/ 0 h 273"/>
                <a:gd name="T24" fmla="*/ 60 w 110"/>
                <a:gd name="T25" fmla="*/ 55 h 273"/>
                <a:gd name="T26" fmla="*/ 107 w 110"/>
                <a:gd name="T27" fmla="*/ 55 h 273"/>
                <a:gd name="T28" fmla="*/ 107 w 110"/>
                <a:gd name="T29" fmla="*/ 74 h 273"/>
                <a:gd name="T30" fmla="*/ 60 w 110"/>
                <a:gd name="T31" fmla="*/ 74 h 273"/>
                <a:gd name="T32" fmla="*/ 60 w 110"/>
                <a:gd name="T33" fmla="*/ 212 h 273"/>
                <a:gd name="T34" fmla="*/ 61 w 110"/>
                <a:gd name="T35" fmla="*/ 231 h 273"/>
                <a:gd name="T36" fmla="*/ 65 w 110"/>
                <a:gd name="T37" fmla="*/ 243 h 273"/>
                <a:gd name="T38" fmla="*/ 73 w 110"/>
                <a:gd name="T39" fmla="*/ 250 h 273"/>
                <a:gd name="T40" fmla="*/ 86 w 110"/>
                <a:gd name="T41" fmla="*/ 251 h 273"/>
                <a:gd name="T42" fmla="*/ 100 w 110"/>
                <a:gd name="T43" fmla="*/ 250 h 273"/>
                <a:gd name="T44" fmla="*/ 110 w 110"/>
                <a:gd name="T45" fmla="*/ 246 h 273"/>
                <a:gd name="T46" fmla="*/ 110 w 110"/>
                <a:gd name="T47" fmla="*/ 268 h 273"/>
                <a:gd name="T48" fmla="*/ 101 w 110"/>
                <a:gd name="T49" fmla="*/ 270 h 273"/>
                <a:gd name="T50" fmla="*/ 91 w 110"/>
                <a:gd name="T51" fmla="*/ 272 h 273"/>
                <a:gd name="T52" fmla="*/ 80 w 110"/>
                <a:gd name="T5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3">
                  <a:moveTo>
                    <a:pt x="80" y="273"/>
                  </a:moveTo>
                  <a:lnTo>
                    <a:pt x="63" y="271"/>
                  </a:lnTo>
                  <a:lnTo>
                    <a:pt x="50" y="265"/>
                  </a:lnTo>
                  <a:lnTo>
                    <a:pt x="41" y="255"/>
                  </a:lnTo>
                  <a:lnTo>
                    <a:pt x="36" y="241"/>
                  </a:lnTo>
                  <a:lnTo>
                    <a:pt x="35" y="223"/>
                  </a:lnTo>
                  <a:lnTo>
                    <a:pt x="35" y="74"/>
                  </a:lnTo>
                  <a:lnTo>
                    <a:pt x="0" y="74"/>
                  </a:lnTo>
                  <a:lnTo>
                    <a:pt x="0" y="55"/>
                  </a:lnTo>
                  <a:lnTo>
                    <a:pt x="35" y="55"/>
                  </a:lnTo>
                  <a:lnTo>
                    <a:pt x="35" y="11"/>
                  </a:lnTo>
                  <a:lnTo>
                    <a:pt x="60" y="0"/>
                  </a:lnTo>
                  <a:lnTo>
                    <a:pt x="60" y="55"/>
                  </a:lnTo>
                  <a:lnTo>
                    <a:pt x="107" y="55"/>
                  </a:lnTo>
                  <a:lnTo>
                    <a:pt x="107" y="74"/>
                  </a:lnTo>
                  <a:lnTo>
                    <a:pt x="60" y="74"/>
                  </a:lnTo>
                  <a:lnTo>
                    <a:pt x="60" y="212"/>
                  </a:lnTo>
                  <a:lnTo>
                    <a:pt x="61" y="231"/>
                  </a:lnTo>
                  <a:lnTo>
                    <a:pt x="65" y="243"/>
                  </a:lnTo>
                  <a:lnTo>
                    <a:pt x="73" y="250"/>
                  </a:lnTo>
                  <a:lnTo>
                    <a:pt x="86" y="251"/>
                  </a:lnTo>
                  <a:lnTo>
                    <a:pt x="100" y="250"/>
                  </a:lnTo>
                  <a:lnTo>
                    <a:pt x="110" y="246"/>
                  </a:lnTo>
                  <a:lnTo>
                    <a:pt x="110" y="268"/>
                  </a:lnTo>
                  <a:lnTo>
                    <a:pt x="101" y="270"/>
                  </a:lnTo>
                  <a:lnTo>
                    <a:pt x="91" y="272"/>
                  </a:lnTo>
                  <a:lnTo>
                    <a:pt x="80" y="2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346501959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FX Gray">
    <p:bg>
      <p:bgPr>
        <a:solidFill>
          <a:schemeClr val="accent2"/>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959176" y="268298"/>
            <a:ext cx="10273029" cy="917575"/>
          </a:xfrm>
        </p:spPr>
        <p:txBody>
          <a:bodyPr/>
          <a:lstStyle>
            <a:lvl1pPr>
              <a:defRPr sz="2800" b="0" baseline="0">
                <a:solidFill>
                  <a:schemeClr val="bg1"/>
                </a:solidFill>
              </a:defRPr>
            </a:lvl1pPr>
          </a:lstStyle>
          <a:p>
            <a:r>
              <a:rPr lang="en-US"/>
              <a:t>Click to edit Master title style</a:t>
            </a:r>
            <a:endParaRPr lang="en-US" dirty="0"/>
          </a:p>
        </p:txBody>
      </p:sp>
      <p:sp>
        <p:nvSpPr>
          <p:cNvPr id="14" name="Slide Number Placeholder 7"/>
          <p:cNvSpPr>
            <a:spLocks noGrp="1"/>
          </p:cNvSpPr>
          <p:nvPr>
            <p:ph type="sldNum" sz="quarter" idx="13"/>
          </p:nvPr>
        </p:nvSpPr>
        <p:spPr>
          <a:xfrm>
            <a:off x="11578542" y="6325572"/>
            <a:ext cx="268927" cy="182562"/>
          </a:xfrm>
        </p:spPr>
        <p:txBody>
          <a:bodyPr/>
          <a:lstStyle>
            <a:lvl1pPr>
              <a:defRPr sz="1200"/>
            </a:lvl1pPr>
          </a:lstStyle>
          <a:p>
            <a:pPr>
              <a:defRPr/>
            </a:pPr>
            <a:fld id="{039833E3-2DB9-4BEE-B686-F543F57A0C08}" type="slidenum">
              <a:rPr lang="en-US" smtClean="0"/>
              <a:pPr>
                <a:defRPr/>
              </a:pPr>
              <a:t>‹#›</a:t>
            </a:fld>
            <a:endParaRPr lang="en-US" dirty="0"/>
          </a:p>
        </p:txBody>
      </p:sp>
      <p:grpSp>
        <p:nvGrpSpPr>
          <p:cNvPr id="25" name="Group 24"/>
          <p:cNvGrpSpPr/>
          <p:nvPr userDrawn="1"/>
        </p:nvGrpSpPr>
        <p:grpSpPr>
          <a:xfrm>
            <a:off x="337522" y="6148427"/>
            <a:ext cx="1147131" cy="499958"/>
            <a:chOff x="720725" y="554038"/>
            <a:chExt cx="1035051" cy="431801"/>
          </a:xfrm>
          <a:solidFill>
            <a:schemeClr val="bg1"/>
          </a:solidFill>
        </p:grpSpPr>
        <p:sp>
          <p:nvSpPr>
            <p:cNvPr id="26" name="Freeform 54"/>
            <p:cNvSpPr>
              <a:spLocks noEditPoints="1"/>
            </p:cNvSpPr>
            <p:nvPr userDrawn="1"/>
          </p:nvSpPr>
          <p:spPr bwMode="auto">
            <a:xfrm>
              <a:off x="1690688" y="763588"/>
              <a:ext cx="65088" cy="65088"/>
            </a:xfrm>
            <a:custGeom>
              <a:avLst/>
              <a:gdLst>
                <a:gd name="T0" fmla="*/ 183 w 205"/>
                <a:gd name="T1" fmla="*/ 79 h 204"/>
                <a:gd name="T2" fmla="*/ 163 w 205"/>
                <a:gd name="T3" fmla="*/ 42 h 204"/>
                <a:gd name="T4" fmla="*/ 125 w 205"/>
                <a:gd name="T5" fmla="*/ 20 h 204"/>
                <a:gd name="T6" fmla="*/ 80 w 205"/>
                <a:gd name="T7" fmla="*/ 20 h 204"/>
                <a:gd name="T8" fmla="*/ 44 w 205"/>
                <a:gd name="T9" fmla="*/ 42 h 204"/>
                <a:gd name="T10" fmla="*/ 23 w 205"/>
                <a:gd name="T11" fmla="*/ 79 h 204"/>
                <a:gd name="T12" fmla="*/ 23 w 205"/>
                <a:gd name="T13" fmla="*/ 125 h 204"/>
                <a:gd name="T14" fmla="*/ 44 w 205"/>
                <a:gd name="T15" fmla="*/ 163 h 204"/>
                <a:gd name="T16" fmla="*/ 80 w 205"/>
                <a:gd name="T17" fmla="*/ 184 h 204"/>
                <a:gd name="T18" fmla="*/ 125 w 205"/>
                <a:gd name="T19" fmla="*/ 184 h 204"/>
                <a:gd name="T20" fmla="*/ 163 w 205"/>
                <a:gd name="T21" fmla="*/ 163 h 204"/>
                <a:gd name="T22" fmla="*/ 183 w 205"/>
                <a:gd name="T23" fmla="*/ 125 h 204"/>
                <a:gd name="T24" fmla="*/ 81 w 205"/>
                <a:gd name="T25" fmla="*/ 107 h 204"/>
                <a:gd name="T26" fmla="*/ 63 w 205"/>
                <a:gd name="T27" fmla="*/ 163 h 204"/>
                <a:gd name="T28" fmla="*/ 108 w 205"/>
                <a:gd name="T29" fmla="*/ 39 h 204"/>
                <a:gd name="T30" fmla="*/ 136 w 205"/>
                <a:gd name="T31" fmla="*/ 48 h 204"/>
                <a:gd name="T32" fmla="*/ 146 w 205"/>
                <a:gd name="T33" fmla="*/ 73 h 204"/>
                <a:gd name="T34" fmla="*/ 135 w 205"/>
                <a:gd name="T35" fmla="*/ 95 h 204"/>
                <a:gd name="T36" fmla="*/ 125 w 205"/>
                <a:gd name="T37" fmla="*/ 100 h 204"/>
                <a:gd name="T38" fmla="*/ 138 w 205"/>
                <a:gd name="T39" fmla="*/ 114 h 204"/>
                <a:gd name="T40" fmla="*/ 143 w 205"/>
                <a:gd name="T41" fmla="*/ 138 h 204"/>
                <a:gd name="T42" fmla="*/ 146 w 205"/>
                <a:gd name="T43" fmla="*/ 157 h 204"/>
                <a:gd name="T44" fmla="*/ 128 w 205"/>
                <a:gd name="T45" fmla="*/ 163 h 204"/>
                <a:gd name="T46" fmla="*/ 121 w 205"/>
                <a:gd name="T47" fmla="*/ 135 h 204"/>
                <a:gd name="T48" fmla="*/ 115 w 205"/>
                <a:gd name="T49" fmla="*/ 113 h 204"/>
                <a:gd name="T50" fmla="*/ 99 w 205"/>
                <a:gd name="T51" fmla="*/ 107 h 204"/>
                <a:gd name="T52" fmla="*/ 104 w 205"/>
                <a:gd name="T53" fmla="*/ 90 h 204"/>
                <a:gd name="T54" fmla="*/ 121 w 205"/>
                <a:gd name="T55" fmla="*/ 85 h 204"/>
                <a:gd name="T56" fmla="*/ 126 w 205"/>
                <a:gd name="T57" fmla="*/ 73 h 204"/>
                <a:gd name="T58" fmla="*/ 121 w 205"/>
                <a:gd name="T59" fmla="*/ 62 h 204"/>
                <a:gd name="T60" fmla="*/ 104 w 205"/>
                <a:gd name="T61" fmla="*/ 57 h 204"/>
                <a:gd name="T62" fmla="*/ 81 w 205"/>
                <a:gd name="T63" fmla="*/ 90 h 204"/>
                <a:gd name="T64" fmla="*/ 0 w 205"/>
                <a:gd name="T65" fmla="*/ 103 h 204"/>
                <a:gd name="T66" fmla="*/ 11 w 205"/>
                <a:gd name="T67" fmla="*/ 55 h 204"/>
                <a:gd name="T68" fmla="*/ 40 w 205"/>
                <a:gd name="T69" fmla="*/ 22 h 204"/>
                <a:gd name="T70" fmla="*/ 80 w 205"/>
                <a:gd name="T71" fmla="*/ 3 h 204"/>
                <a:gd name="T72" fmla="*/ 125 w 205"/>
                <a:gd name="T73" fmla="*/ 3 h 204"/>
                <a:gd name="T74" fmla="*/ 166 w 205"/>
                <a:gd name="T75" fmla="*/ 22 h 204"/>
                <a:gd name="T76" fmla="*/ 195 w 205"/>
                <a:gd name="T77" fmla="*/ 55 h 204"/>
                <a:gd name="T78" fmla="*/ 205 w 205"/>
                <a:gd name="T79" fmla="*/ 103 h 204"/>
                <a:gd name="T80" fmla="*/ 195 w 205"/>
                <a:gd name="T81" fmla="*/ 149 h 204"/>
                <a:gd name="T82" fmla="*/ 166 w 205"/>
                <a:gd name="T83" fmla="*/ 183 h 204"/>
                <a:gd name="T84" fmla="*/ 125 w 205"/>
                <a:gd name="T85" fmla="*/ 202 h 204"/>
                <a:gd name="T86" fmla="*/ 80 w 205"/>
                <a:gd name="T87" fmla="*/ 202 h 204"/>
                <a:gd name="T88" fmla="*/ 40 w 205"/>
                <a:gd name="T89" fmla="*/ 183 h 204"/>
                <a:gd name="T90" fmla="*/ 11 w 205"/>
                <a:gd name="T91" fmla="*/ 149 h 204"/>
                <a:gd name="T92" fmla="*/ 0 w 205"/>
                <a:gd name="T93"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204">
                  <a:moveTo>
                    <a:pt x="185" y="103"/>
                  </a:moveTo>
                  <a:lnTo>
                    <a:pt x="183" y="79"/>
                  </a:lnTo>
                  <a:lnTo>
                    <a:pt x="175" y="59"/>
                  </a:lnTo>
                  <a:lnTo>
                    <a:pt x="163" y="42"/>
                  </a:lnTo>
                  <a:lnTo>
                    <a:pt x="145" y="28"/>
                  </a:lnTo>
                  <a:lnTo>
                    <a:pt x="125" y="20"/>
                  </a:lnTo>
                  <a:lnTo>
                    <a:pt x="103" y="18"/>
                  </a:lnTo>
                  <a:lnTo>
                    <a:pt x="80" y="20"/>
                  </a:lnTo>
                  <a:lnTo>
                    <a:pt x="60" y="28"/>
                  </a:lnTo>
                  <a:lnTo>
                    <a:pt x="44" y="42"/>
                  </a:lnTo>
                  <a:lnTo>
                    <a:pt x="31" y="59"/>
                  </a:lnTo>
                  <a:lnTo>
                    <a:pt x="23" y="79"/>
                  </a:lnTo>
                  <a:lnTo>
                    <a:pt x="20" y="103"/>
                  </a:lnTo>
                  <a:lnTo>
                    <a:pt x="23" y="125"/>
                  </a:lnTo>
                  <a:lnTo>
                    <a:pt x="31" y="147"/>
                  </a:lnTo>
                  <a:lnTo>
                    <a:pt x="44" y="163"/>
                  </a:lnTo>
                  <a:lnTo>
                    <a:pt x="60" y="177"/>
                  </a:lnTo>
                  <a:lnTo>
                    <a:pt x="80" y="184"/>
                  </a:lnTo>
                  <a:lnTo>
                    <a:pt x="103" y="188"/>
                  </a:lnTo>
                  <a:lnTo>
                    <a:pt x="125" y="184"/>
                  </a:lnTo>
                  <a:lnTo>
                    <a:pt x="145" y="177"/>
                  </a:lnTo>
                  <a:lnTo>
                    <a:pt x="163" y="163"/>
                  </a:lnTo>
                  <a:lnTo>
                    <a:pt x="175" y="147"/>
                  </a:lnTo>
                  <a:lnTo>
                    <a:pt x="183" y="125"/>
                  </a:lnTo>
                  <a:lnTo>
                    <a:pt x="185" y="103"/>
                  </a:lnTo>
                  <a:close/>
                  <a:moveTo>
                    <a:pt x="81" y="107"/>
                  </a:moveTo>
                  <a:lnTo>
                    <a:pt x="81" y="163"/>
                  </a:lnTo>
                  <a:lnTo>
                    <a:pt x="63" y="163"/>
                  </a:lnTo>
                  <a:lnTo>
                    <a:pt x="63" y="39"/>
                  </a:lnTo>
                  <a:lnTo>
                    <a:pt x="108" y="39"/>
                  </a:lnTo>
                  <a:lnTo>
                    <a:pt x="125" y="42"/>
                  </a:lnTo>
                  <a:lnTo>
                    <a:pt x="136" y="48"/>
                  </a:lnTo>
                  <a:lnTo>
                    <a:pt x="144" y="59"/>
                  </a:lnTo>
                  <a:lnTo>
                    <a:pt x="146" y="73"/>
                  </a:lnTo>
                  <a:lnTo>
                    <a:pt x="143" y="85"/>
                  </a:lnTo>
                  <a:lnTo>
                    <a:pt x="135" y="95"/>
                  </a:lnTo>
                  <a:lnTo>
                    <a:pt x="125" y="99"/>
                  </a:lnTo>
                  <a:lnTo>
                    <a:pt x="125" y="100"/>
                  </a:lnTo>
                  <a:lnTo>
                    <a:pt x="133" y="104"/>
                  </a:lnTo>
                  <a:lnTo>
                    <a:pt x="138" y="114"/>
                  </a:lnTo>
                  <a:lnTo>
                    <a:pt x="141" y="128"/>
                  </a:lnTo>
                  <a:lnTo>
                    <a:pt x="143" y="138"/>
                  </a:lnTo>
                  <a:lnTo>
                    <a:pt x="144" y="148"/>
                  </a:lnTo>
                  <a:lnTo>
                    <a:pt x="146" y="157"/>
                  </a:lnTo>
                  <a:lnTo>
                    <a:pt x="149" y="163"/>
                  </a:lnTo>
                  <a:lnTo>
                    <a:pt x="128" y="163"/>
                  </a:lnTo>
                  <a:lnTo>
                    <a:pt x="124" y="149"/>
                  </a:lnTo>
                  <a:lnTo>
                    <a:pt x="121" y="135"/>
                  </a:lnTo>
                  <a:lnTo>
                    <a:pt x="119" y="120"/>
                  </a:lnTo>
                  <a:lnTo>
                    <a:pt x="115" y="113"/>
                  </a:lnTo>
                  <a:lnTo>
                    <a:pt x="109" y="108"/>
                  </a:lnTo>
                  <a:lnTo>
                    <a:pt x="99" y="107"/>
                  </a:lnTo>
                  <a:lnTo>
                    <a:pt x="81" y="107"/>
                  </a:lnTo>
                  <a:close/>
                  <a:moveTo>
                    <a:pt x="104" y="90"/>
                  </a:moveTo>
                  <a:lnTo>
                    <a:pt x="114" y="89"/>
                  </a:lnTo>
                  <a:lnTo>
                    <a:pt x="121" y="85"/>
                  </a:lnTo>
                  <a:lnTo>
                    <a:pt x="125" y="79"/>
                  </a:lnTo>
                  <a:lnTo>
                    <a:pt x="126" y="73"/>
                  </a:lnTo>
                  <a:lnTo>
                    <a:pt x="125" y="67"/>
                  </a:lnTo>
                  <a:lnTo>
                    <a:pt x="121" y="62"/>
                  </a:lnTo>
                  <a:lnTo>
                    <a:pt x="114" y="58"/>
                  </a:lnTo>
                  <a:lnTo>
                    <a:pt x="104" y="57"/>
                  </a:lnTo>
                  <a:lnTo>
                    <a:pt x="81" y="57"/>
                  </a:lnTo>
                  <a:lnTo>
                    <a:pt x="81" y="90"/>
                  </a:lnTo>
                  <a:lnTo>
                    <a:pt x="104" y="90"/>
                  </a:lnTo>
                  <a:close/>
                  <a:moveTo>
                    <a:pt x="0" y="103"/>
                  </a:moveTo>
                  <a:lnTo>
                    <a:pt x="3" y="78"/>
                  </a:lnTo>
                  <a:lnTo>
                    <a:pt x="11" y="55"/>
                  </a:lnTo>
                  <a:lnTo>
                    <a:pt x="24" y="37"/>
                  </a:lnTo>
                  <a:lnTo>
                    <a:pt x="40" y="22"/>
                  </a:lnTo>
                  <a:lnTo>
                    <a:pt x="59" y="10"/>
                  </a:lnTo>
                  <a:lnTo>
                    <a:pt x="80" y="3"/>
                  </a:lnTo>
                  <a:lnTo>
                    <a:pt x="103" y="0"/>
                  </a:lnTo>
                  <a:lnTo>
                    <a:pt x="125" y="3"/>
                  </a:lnTo>
                  <a:lnTo>
                    <a:pt x="146" y="10"/>
                  </a:lnTo>
                  <a:lnTo>
                    <a:pt x="166" y="22"/>
                  </a:lnTo>
                  <a:lnTo>
                    <a:pt x="183" y="37"/>
                  </a:lnTo>
                  <a:lnTo>
                    <a:pt x="195" y="55"/>
                  </a:lnTo>
                  <a:lnTo>
                    <a:pt x="202" y="78"/>
                  </a:lnTo>
                  <a:lnTo>
                    <a:pt x="205" y="103"/>
                  </a:lnTo>
                  <a:lnTo>
                    <a:pt x="202" y="127"/>
                  </a:lnTo>
                  <a:lnTo>
                    <a:pt x="195" y="149"/>
                  </a:lnTo>
                  <a:lnTo>
                    <a:pt x="183" y="168"/>
                  </a:lnTo>
                  <a:lnTo>
                    <a:pt x="166" y="183"/>
                  </a:lnTo>
                  <a:lnTo>
                    <a:pt x="146" y="194"/>
                  </a:lnTo>
                  <a:lnTo>
                    <a:pt x="125" y="202"/>
                  </a:lnTo>
                  <a:lnTo>
                    <a:pt x="103" y="204"/>
                  </a:lnTo>
                  <a:lnTo>
                    <a:pt x="80" y="202"/>
                  </a:lnTo>
                  <a:lnTo>
                    <a:pt x="59" y="194"/>
                  </a:lnTo>
                  <a:lnTo>
                    <a:pt x="40" y="183"/>
                  </a:lnTo>
                  <a:lnTo>
                    <a:pt x="24" y="168"/>
                  </a:lnTo>
                  <a:lnTo>
                    <a:pt x="11" y="149"/>
                  </a:lnTo>
                  <a:lnTo>
                    <a:pt x="3" y="127"/>
                  </a:lnTo>
                  <a:lnTo>
                    <a:pt x="0" y="1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7" name="Freeform 55"/>
            <p:cNvSpPr>
              <a:spLocks noEditPoints="1"/>
            </p:cNvSpPr>
            <p:nvPr userDrawn="1"/>
          </p:nvSpPr>
          <p:spPr bwMode="auto">
            <a:xfrm>
              <a:off x="720725" y="554038"/>
              <a:ext cx="938213" cy="279400"/>
            </a:xfrm>
            <a:custGeom>
              <a:avLst/>
              <a:gdLst>
                <a:gd name="T0" fmla="*/ 2561 w 2952"/>
                <a:gd name="T1" fmla="*/ 410 h 881"/>
                <a:gd name="T2" fmla="*/ 2169 w 2952"/>
                <a:gd name="T3" fmla="*/ 221 h 881"/>
                <a:gd name="T4" fmla="*/ 1469 w 2952"/>
                <a:gd name="T5" fmla="*/ 347 h 881"/>
                <a:gd name="T6" fmla="*/ 1367 w 2952"/>
                <a:gd name="T7" fmla="*/ 286 h 881"/>
                <a:gd name="T8" fmla="*/ 1224 w 2952"/>
                <a:gd name="T9" fmla="*/ 292 h 881"/>
                <a:gd name="T10" fmla="*/ 1096 w 2952"/>
                <a:gd name="T11" fmla="*/ 381 h 881"/>
                <a:gd name="T12" fmla="*/ 1027 w 2952"/>
                <a:gd name="T13" fmla="*/ 445 h 881"/>
                <a:gd name="T14" fmla="*/ 920 w 2952"/>
                <a:gd name="T15" fmla="*/ 322 h 881"/>
                <a:gd name="T16" fmla="*/ 749 w 2952"/>
                <a:gd name="T17" fmla="*/ 277 h 881"/>
                <a:gd name="T18" fmla="*/ 568 w 2952"/>
                <a:gd name="T19" fmla="*/ 327 h 881"/>
                <a:gd name="T20" fmla="*/ 480 w 2952"/>
                <a:gd name="T21" fmla="*/ 310 h 881"/>
                <a:gd name="T22" fmla="*/ 503 w 2952"/>
                <a:gd name="T23" fmla="*/ 0 h 881"/>
                <a:gd name="T24" fmla="*/ 226 w 2952"/>
                <a:gd name="T25" fmla="*/ 492 h 881"/>
                <a:gd name="T26" fmla="*/ 445 w 2952"/>
                <a:gd name="T27" fmla="*/ 623 h 881"/>
                <a:gd name="T28" fmla="*/ 516 w 2952"/>
                <a:gd name="T29" fmla="*/ 779 h 881"/>
                <a:gd name="T30" fmla="*/ 659 w 2952"/>
                <a:gd name="T31" fmla="*/ 867 h 881"/>
                <a:gd name="T32" fmla="*/ 839 w 2952"/>
                <a:gd name="T33" fmla="*/ 868 h 881"/>
                <a:gd name="T34" fmla="*/ 975 w 2952"/>
                <a:gd name="T35" fmla="*/ 791 h 881"/>
                <a:gd name="T36" fmla="*/ 848 w 2952"/>
                <a:gd name="T37" fmla="*/ 686 h 881"/>
                <a:gd name="T38" fmla="*/ 793 w 2952"/>
                <a:gd name="T39" fmla="*/ 729 h 881"/>
                <a:gd name="T40" fmla="*/ 701 w 2952"/>
                <a:gd name="T41" fmla="*/ 722 h 881"/>
                <a:gd name="T42" fmla="*/ 639 w 2952"/>
                <a:gd name="T43" fmla="*/ 644 h 881"/>
                <a:gd name="T44" fmla="*/ 1052 w 2952"/>
                <a:gd name="T45" fmla="*/ 699 h 881"/>
                <a:gd name="T46" fmla="*/ 1150 w 2952"/>
                <a:gd name="T47" fmla="*/ 829 h 881"/>
                <a:gd name="T48" fmla="*/ 1309 w 2952"/>
                <a:gd name="T49" fmla="*/ 881 h 881"/>
                <a:gd name="T50" fmla="*/ 1426 w 2952"/>
                <a:gd name="T51" fmla="*/ 842 h 881"/>
                <a:gd name="T52" fmla="*/ 1471 w 2952"/>
                <a:gd name="T53" fmla="*/ 851 h 881"/>
                <a:gd name="T54" fmla="*/ 2952 w 2952"/>
                <a:gd name="T55" fmla="*/ 851 h 881"/>
                <a:gd name="T56" fmla="*/ 664 w 2952"/>
                <a:gd name="T57" fmla="*/ 448 h 881"/>
                <a:gd name="T58" fmla="*/ 749 w 2952"/>
                <a:gd name="T59" fmla="*/ 406 h 881"/>
                <a:gd name="T60" fmla="*/ 838 w 2952"/>
                <a:gd name="T61" fmla="*/ 447 h 881"/>
                <a:gd name="T62" fmla="*/ 843 w 2952"/>
                <a:gd name="T63" fmla="*/ 495 h 881"/>
                <a:gd name="T64" fmla="*/ 752 w 2952"/>
                <a:gd name="T65" fmla="*/ 495 h 881"/>
                <a:gd name="T66" fmla="*/ 643 w 2952"/>
                <a:gd name="T67" fmla="*/ 495 h 881"/>
                <a:gd name="T68" fmla="*/ 1280 w 2952"/>
                <a:gd name="T69" fmla="*/ 696 h 881"/>
                <a:gd name="T70" fmla="*/ 1234 w 2952"/>
                <a:gd name="T71" fmla="*/ 607 h 881"/>
                <a:gd name="T72" fmla="*/ 1245 w 2952"/>
                <a:gd name="T73" fmla="*/ 508 h 881"/>
                <a:gd name="T74" fmla="*/ 1304 w 2952"/>
                <a:gd name="T75" fmla="*/ 441 h 881"/>
                <a:gd name="T76" fmla="*/ 1399 w 2952"/>
                <a:gd name="T77" fmla="*/ 441 h 881"/>
                <a:gd name="T78" fmla="*/ 1454 w 2952"/>
                <a:gd name="T79" fmla="*/ 508 h 881"/>
                <a:gd name="T80" fmla="*/ 1464 w 2952"/>
                <a:gd name="T81" fmla="*/ 605 h 881"/>
                <a:gd name="T82" fmla="*/ 1431 w 2952"/>
                <a:gd name="T83" fmla="*/ 686 h 881"/>
                <a:gd name="T84" fmla="*/ 1350 w 2952"/>
                <a:gd name="T85" fmla="*/ 721 h 881"/>
                <a:gd name="T86" fmla="*/ 2128 w 2952"/>
                <a:gd name="T87" fmla="*/ 41 h 881"/>
                <a:gd name="T88" fmla="*/ 2124 w 2952"/>
                <a:gd name="T89" fmla="*/ 336 h 881"/>
                <a:gd name="T90" fmla="*/ 2124 w 2952"/>
                <a:gd name="T91" fmla="*/ 672 h 881"/>
                <a:gd name="T92" fmla="*/ 2172 w 2952"/>
                <a:gd name="T93" fmla="*/ 513 h 881"/>
                <a:gd name="T94" fmla="*/ 2172 w 2952"/>
                <a:gd name="T95" fmla="*/ 626 h 881"/>
                <a:gd name="T96" fmla="*/ 2255 w 2952"/>
                <a:gd name="T97" fmla="*/ 809 h 881"/>
                <a:gd name="T98" fmla="*/ 2561 w 2952"/>
                <a:gd name="T99" fmla="*/ 472 h 881"/>
                <a:gd name="T100" fmla="*/ 2860 w 2952"/>
                <a:gd name="T101" fmla="*/ 80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2" h="881">
                  <a:moveTo>
                    <a:pt x="2704" y="572"/>
                  </a:moveTo>
                  <a:lnTo>
                    <a:pt x="2950" y="295"/>
                  </a:lnTo>
                  <a:lnTo>
                    <a:pt x="2661" y="295"/>
                  </a:lnTo>
                  <a:lnTo>
                    <a:pt x="2561" y="410"/>
                  </a:lnTo>
                  <a:lnTo>
                    <a:pt x="2458" y="295"/>
                  </a:lnTo>
                  <a:lnTo>
                    <a:pt x="1909" y="295"/>
                  </a:lnTo>
                  <a:lnTo>
                    <a:pt x="1909" y="221"/>
                  </a:lnTo>
                  <a:lnTo>
                    <a:pt x="2169" y="221"/>
                  </a:lnTo>
                  <a:lnTo>
                    <a:pt x="2169" y="0"/>
                  </a:lnTo>
                  <a:lnTo>
                    <a:pt x="1471" y="0"/>
                  </a:lnTo>
                  <a:lnTo>
                    <a:pt x="1471" y="347"/>
                  </a:lnTo>
                  <a:lnTo>
                    <a:pt x="1469" y="347"/>
                  </a:lnTo>
                  <a:lnTo>
                    <a:pt x="1446" y="325"/>
                  </a:lnTo>
                  <a:lnTo>
                    <a:pt x="1421" y="307"/>
                  </a:lnTo>
                  <a:lnTo>
                    <a:pt x="1395" y="295"/>
                  </a:lnTo>
                  <a:lnTo>
                    <a:pt x="1367" y="286"/>
                  </a:lnTo>
                  <a:lnTo>
                    <a:pt x="1337" y="281"/>
                  </a:lnTo>
                  <a:lnTo>
                    <a:pt x="1306" y="280"/>
                  </a:lnTo>
                  <a:lnTo>
                    <a:pt x="1264" y="282"/>
                  </a:lnTo>
                  <a:lnTo>
                    <a:pt x="1224" y="292"/>
                  </a:lnTo>
                  <a:lnTo>
                    <a:pt x="1186" y="307"/>
                  </a:lnTo>
                  <a:lnTo>
                    <a:pt x="1154" y="327"/>
                  </a:lnTo>
                  <a:lnTo>
                    <a:pt x="1123" y="352"/>
                  </a:lnTo>
                  <a:lnTo>
                    <a:pt x="1096" y="381"/>
                  </a:lnTo>
                  <a:lnTo>
                    <a:pt x="1074" y="413"/>
                  </a:lnTo>
                  <a:lnTo>
                    <a:pt x="1055" y="448"/>
                  </a:lnTo>
                  <a:lnTo>
                    <a:pt x="1042" y="487"/>
                  </a:lnTo>
                  <a:lnTo>
                    <a:pt x="1027" y="445"/>
                  </a:lnTo>
                  <a:lnTo>
                    <a:pt x="1007" y="407"/>
                  </a:lnTo>
                  <a:lnTo>
                    <a:pt x="983" y="375"/>
                  </a:lnTo>
                  <a:lnTo>
                    <a:pt x="954" y="346"/>
                  </a:lnTo>
                  <a:lnTo>
                    <a:pt x="920" y="322"/>
                  </a:lnTo>
                  <a:lnTo>
                    <a:pt x="884" y="302"/>
                  </a:lnTo>
                  <a:lnTo>
                    <a:pt x="843" y="289"/>
                  </a:lnTo>
                  <a:lnTo>
                    <a:pt x="798" y="280"/>
                  </a:lnTo>
                  <a:lnTo>
                    <a:pt x="749" y="277"/>
                  </a:lnTo>
                  <a:lnTo>
                    <a:pt x="699" y="280"/>
                  </a:lnTo>
                  <a:lnTo>
                    <a:pt x="652" y="290"/>
                  </a:lnTo>
                  <a:lnTo>
                    <a:pt x="608" y="306"/>
                  </a:lnTo>
                  <a:lnTo>
                    <a:pt x="568" y="327"/>
                  </a:lnTo>
                  <a:lnTo>
                    <a:pt x="534" y="354"/>
                  </a:lnTo>
                  <a:lnTo>
                    <a:pt x="505" y="386"/>
                  </a:lnTo>
                  <a:lnTo>
                    <a:pt x="480" y="422"/>
                  </a:lnTo>
                  <a:lnTo>
                    <a:pt x="480" y="310"/>
                  </a:lnTo>
                  <a:lnTo>
                    <a:pt x="226" y="310"/>
                  </a:lnTo>
                  <a:lnTo>
                    <a:pt x="226" y="189"/>
                  </a:lnTo>
                  <a:lnTo>
                    <a:pt x="503" y="189"/>
                  </a:lnTo>
                  <a:lnTo>
                    <a:pt x="503" y="0"/>
                  </a:lnTo>
                  <a:lnTo>
                    <a:pt x="0" y="0"/>
                  </a:lnTo>
                  <a:lnTo>
                    <a:pt x="0" y="851"/>
                  </a:lnTo>
                  <a:lnTo>
                    <a:pt x="226" y="851"/>
                  </a:lnTo>
                  <a:lnTo>
                    <a:pt x="226" y="492"/>
                  </a:lnTo>
                  <a:lnTo>
                    <a:pt x="452" y="492"/>
                  </a:lnTo>
                  <a:lnTo>
                    <a:pt x="445" y="533"/>
                  </a:lnTo>
                  <a:lnTo>
                    <a:pt x="441" y="577"/>
                  </a:lnTo>
                  <a:lnTo>
                    <a:pt x="445" y="623"/>
                  </a:lnTo>
                  <a:lnTo>
                    <a:pt x="455" y="668"/>
                  </a:lnTo>
                  <a:lnTo>
                    <a:pt x="470" y="708"/>
                  </a:lnTo>
                  <a:lnTo>
                    <a:pt x="491" y="746"/>
                  </a:lnTo>
                  <a:lnTo>
                    <a:pt x="516" y="779"/>
                  </a:lnTo>
                  <a:lnTo>
                    <a:pt x="546" y="808"/>
                  </a:lnTo>
                  <a:lnTo>
                    <a:pt x="581" y="833"/>
                  </a:lnTo>
                  <a:lnTo>
                    <a:pt x="618" y="852"/>
                  </a:lnTo>
                  <a:lnTo>
                    <a:pt x="659" y="867"/>
                  </a:lnTo>
                  <a:lnTo>
                    <a:pt x="703" y="876"/>
                  </a:lnTo>
                  <a:lnTo>
                    <a:pt x="749" y="878"/>
                  </a:lnTo>
                  <a:lnTo>
                    <a:pt x="797" y="876"/>
                  </a:lnTo>
                  <a:lnTo>
                    <a:pt x="839" y="868"/>
                  </a:lnTo>
                  <a:lnTo>
                    <a:pt x="879" y="857"/>
                  </a:lnTo>
                  <a:lnTo>
                    <a:pt x="914" y="839"/>
                  </a:lnTo>
                  <a:lnTo>
                    <a:pt x="947" y="817"/>
                  </a:lnTo>
                  <a:lnTo>
                    <a:pt x="975" y="791"/>
                  </a:lnTo>
                  <a:lnTo>
                    <a:pt x="1002" y="761"/>
                  </a:lnTo>
                  <a:lnTo>
                    <a:pt x="1023" y="726"/>
                  </a:lnTo>
                  <a:lnTo>
                    <a:pt x="1042" y="686"/>
                  </a:lnTo>
                  <a:lnTo>
                    <a:pt x="848" y="686"/>
                  </a:lnTo>
                  <a:lnTo>
                    <a:pt x="835" y="702"/>
                  </a:lnTo>
                  <a:lnTo>
                    <a:pt x="823" y="714"/>
                  </a:lnTo>
                  <a:lnTo>
                    <a:pt x="809" y="724"/>
                  </a:lnTo>
                  <a:lnTo>
                    <a:pt x="793" y="729"/>
                  </a:lnTo>
                  <a:lnTo>
                    <a:pt x="773" y="733"/>
                  </a:lnTo>
                  <a:lnTo>
                    <a:pt x="749" y="734"/>
                  </a:lnTo>
                  <a:lnTo>
                    <a:pt x="724" y="731"/>
                  </a:lnTo>
                  <a:lnTo>
                    <a:pt x="701" y="722"/>
                  </a:lnTo>
                  <a:lnTo>
                    <a:pt x="679" y="708"/>
                  </a:lnTo>
                  <a:lnTo>
                    <a:pt x="662" y="691"/>
                  </a:lnTo>
                  <a:lnTo>
                    <a:pt x="648" y="669"/>
                  </a:lnTo>
                  <a:lnTo>
                    <a:pt x="639" y="644"/>
                  </a:lnTo>
                  <a:lnTo>
                    <a:pt x="637" y="618"/>
                  </a:lnTo>
                  <a:lnTo>
                    <a:pt x="1032" y="618"/>
                  </a:lnTo>
                  <a:lnTo>
                    <a:pt x="1039" y="661"/>
                  </a:lnTo>
                  <a:lnTo>
                    <a:pt x="1052" y="699"/>
                  </a:lnTo>
                  <a:lnTo>
                    <a:pt x="1070" y="737"/>
                  </a:lnTo>
                  <a:lnTo>
                    <a:pt x="1093" y="772"/>
                  </a:lnTo>
                  <a:lnTo>
                    <a:pt x="1120" y="803"/>
                  </a:lnTo>
                  <a:lnTo>
                    <a:pt x="1150" y="829"/>
                  </a:lnTo>
                  <a:lnTo>
                    <a:pt x="1185" y="851"/>
                  </a:lnTo>
                  <a:lnTo>
                    <a:pt x="1224" y="867"/>
                  </a:lnTo>
                  <a:lnTo>
                    <a:pt x="1264" y="877"/>
                  </a:lnTo>
                  <a:lnTo>
                    <a:pt x="1309" y="881"/>
                  </a:lnTo>
                  <a:lnTo>
                    <a:pt x="1340" y="878"/>
                  </a:lnTo>
                  <a:lnTo>
                    <a:pt x="1371" y="871"/>
                  </a:lnTo>
                  <a:lnTo>
                    <a:pt x="1400" y="858"/>
                  </a:lnTo>
                  <a:lnTo>
                    <a:pt x="1426" y="842"/>
                  </a:lnTo>
                  <a:lnTo>
                    <a:pt x="1449" y="821"/>
                  </a:lnTo>
                  <a:lnTo>
                    <a:pt x="1469" y="796"/>
                  </a:lnTo>
                  <a:lnTo>
                    <a:pt x="1471" y="796"/>
                  </a:lnTo>
                  <a:lnTo>
                    <a:pt x="1471" y="851"/>
                  </a:lnTo>
                  <a:lnTo>
                    <a:pt x="2450" y="851"/>
                  </a:lnTo>
                  <a:lnTo>
                    <a:pt x="2553" y="734"/>
                  </a:lnTo>
                  <a:lnTo>
                    <a:pt x="2655" y="851"/>
                  </a:lnTo>
                  <a:lnTo>
                    <a:pt x="2952" y="851"/>
                  </a:lnTo>
                  <a:lnTo>
                    <a:pt x="2704" y="572"/>
                  </a:lnTo>
                  <a:close/>
                  <a:moveTo>
                    <a:pt x="643" y="495"/>
                  </a:moveTo>
                  <a:lnTo>
                    <a:pt x="652" y="470"/>
                  </a:lnTo>
                  <a:lnTo>
                    <a:pt x="664" y="448"/>
                  </a:lnTo>
                  <a:lnTo>
                    <a:pt x="682" y="430"/>
                  </a:lnTo>
                  <a:lnTo>
                    <a:pt x="702" y="417"/>
                  </a:lnTo>
                  <a:lnTo>
                    <a:pt x="724" y="408"/>
                  </a:lnTo>
                  <a:lnTo>
                    <a:pt x="749" y="406"/>
                  </a:lnTo>
                  <a:lnTo>
                    <a:pt x="777" y="408"/>
                  </a:lnTo>
                  <a:lnTo>
                    <a:pt x="800" y="417"/>
                  </a:lnTo>
                  <a:lnTo>
                    <a:pt x="822" y="430"/>
                  </a:lnTo>
                  <a:lnTo>
                    <a:pt x="838" y="447"/>
                  </a:lnTo>
                  <a:lnTo>
                    <a:pt x="850" y="470"/>
                  </a:lnTo>
                  <a:lnTo>
                    <a:pt x="858" y="495"/>
                  </a:lnTo>
                  <a:lnTo>
                    <a:pt x="854" y="495"/>
                  </a:lnTo>
                  <a:lnTo>
                    <a:pt x="843" y="495"/>
                  </a:lnTo>
                  <a:lnTo>
                    <a:pt x="825" y="495"/>
                  </a:lnTo>
                  <a:lnTo>
                    <a:pt x="804" y="495"/>
                  </a:lnTo>
                  <a:lnTo>
                    <a:pt x="779" y="495"/>
                  </a:lnTo>
                  <a:lnTo>
                    <a:pt x="752" y="495"/>
                  </a:lnTo>
                  <a:lnTo>
                    <a:pt x="677" y="495"/>
                  </a:lnTo>
                  <a:lnTo>
                    <a:pt x="659" y="495"/>
                  </a:lnTo>
                  <a:lnTo>
                    <a:pt x="647" y="495"/>
                  </a:lnTo>
                  <a:lnTo>
                    <a:pt x="643" y="495"/>
                  </a:lnTo>
                  <a:close/>
                  <a:moveTo>
                    <a:pt x="1350" y="721"/>
                  </a:moveTo>
                  <a:lnTo>
                    <a:pt x="1324" y="717"/>
                  </a:lnTo>
                  <a:lnTo>
                    <a:pt x="1301" y="709"/>
                  </a:lnTo>
                  <a:lnTo>
                    <a:pt x="1280" y="696"/>
                  </a:lnTo>
                  <a:lnTo>
                    <a:pt x="1264" y="677"/>
                  </a:lnTo>
                  <a:lnTo>
                    <a:pt x="1250" y="657"/>
                  </a:lnTo>
                  <a:lnTo>
                    <a:pt x="1240" y="633"/>
                  </a:lnTo>
                  <a:lnTo>
                    <a:pt x="1234" y="607"/>
                  </a:lnTo>
                  <a:lnTo>
                    <a:pt x="1231" y="581"/>
                  </a:lnTo>
                  <a:lnTo>
                    <a:pt x="1233" y="556"/>
                  </a:lnTo>
                  <a:lnTo>
                    <a:pt x="1238" y="531"/>
                  </a:lnTo>
                  <a:lnTo>
                    <a:pt x="1245" y="508"/>
                  </a:lnTo>
                  <a:lnTo>
                    <a:pt x="1255" y="487"/>
                  </a:lnTo>
                  <a:lnTo>
                    <a:pt x="1269" y="468"/>
                  </a:lnTo>
                  <a:lnTo>
                    <a:pt x="1284" y="453"/>
                  </a:lnTo>
                  <a:lnTo>
                    <a:pt x="1304" y="441"/>
                  </a:lnTo>
                  <a:lnTo>
                    <a:pt x="1325" y="433"/>
                  </a:lnTo>
                  <a:lnTo>
                    <a:pt x="1350" y="431"/>
                  </a:lnTo>
                  <a:lnTo>
                    <a:pt x="1376" y="433"/>
                  </a:lnTo>
                  <a:lnTo>
                    <a:pt x="1399" y="441"/>
                  </a:lnTo>
                  <a:lnTo>
                    <a:pt x="1417" y="453"/>
                  </a:lnTo>
                  <a:lnTo>
                    <a:pt x="1432" y="468"/>
                  </a:lnTo>
                  <a:lnTo>
                    <a:pt x="1445" y="487"/>
                  </a:lnTo>
                  <a:lnTo>
                    <a:pt x="1454" y="508"/>
                  </a:lnTo>
                  <a:lnTo>
                    <a:pt x="1460" y="531"/>
                  </a:lnTo>
                  <a:lnTo>
                    <a:pt x="1465" y="556"/>
                  </a:lnTo>
                  <a:lnTo>
                    <a:pt x="1465" y="581"/>
                  </a:lnTo>
                  <a:lnTo>
                    <a:pt x="1464" y="605"/>
                  </a:lnTo>
                  <a:lnTo>
                    <a:pt x="1460" y="628"/>
                  </a:lnTo>
                  <a:lnTo>
                    <a:pt x="1454" y="649"/>
                  </a:lnTo>
                  <a:lnTo>
                    <a:pt x="1444" y="669"/>
                  </a:lnTo>
                  <a:lnTo>
                    <a:pt x="1431" y="686"/>
                  </a:lnTo>
                  <a:lnTo>
                    <a:pt x="1416" y="701"/>
                  </a:lnTo>
                  <a:lnTo>
                    <a:pt x="1397" y="712"/>
                  </a:lnTo>
                  <a:lnTo>
                    <a:pt x="1375" y="718"/>
                  </a:lnTo>
                  <a:lnTo>
                    <a:pt x="1350" y="721"/>
                  </a:lnTo>
                  <a:close/>
                  <a:moveTo>
                    <a:pt x="2124" y="809"/>
                  </a:moveTo>
                  <a:lnTo>
                    <a:pt x="1690" y="809"/>
                  </a:lnTo>
                  <a:lnTo>
                    <a:pt x="1690" y="41"/>
                  </a:lnTo>
                  <a:lnTo>
                    <a:pt x="2128" y="41"/>
                  </a:lnTo>
                  <a:lnTo>
                    <a:pt x="2128" y="180"/>
                  </a:lnTo>
                  <a:lnTo>
                    <a:pt x="1868" y="180"/>
                  </a:lnTo>
                  <a:lnTo>
                    <a:pt x="1868" y="336"/>
                  </a:lnTo>
                  <a:lnTo>
                    <a:pt x="2124" y="336"/>
                  </a:lnTo>
                  <a:lnTo>
                    <a:pt x="2124" y="466"/>
                  </a:lnTo>
                  <a:lnTo>
                    <a:pt x="1866" y="466"/>
                  </a:lnTo>
                  <a:lnTo>
                    <a:pt x="1866" y="672"/>
                  </a:lnTo>
                  <a:lnTo>
                    <a:pt x="2124" y="672"/>
                  </a:lnTo>
                  <a:lnTo>
                    <a:pt x="2124" y="809"/>
                  </a:lnTo>
                  <a:close/>
                  <a:moveTo>
                    <a:pt x="1913" y="626"/>
                  </a:moveTo>
                  <a:lnTo>
                    <a:pt x="1913" y="513"/>
                  </a:lnTo>
                  <a:lnTo>
                    <a:pt x="2172" y="513"/>
                  </a:lnTo>
                  <a:lnTo>
                    <a:pt x="2172" y="310"/>
                  </a:lnTo>
                  <a:lnTo>
                    <a:pt x="2405" y="572"/>
                  </a:lnTo>
                  <a:lnTo>
                    <a:pt x="2172" y="836"/>
                  </a:lnTo>
                  <a:lnTo>
                    <a:pt x="2172" y="626"/>
                  </a:lnTo>
                  <a:lnTo>
                    <a:pt x="1913" y="626"/>
                  </a:lnTo>
                  <a:close/>
                  <a:moveTo>
                    <a:pt x="2551" y="673"/>
                  </a:moveTo>
                  <a:lnTo>
                    <a:pt x="2431" y="809"/>
                  </a:lnTo>
                  <a:lnTo>
                    <a:pt x="2255" y="809"/>
                  </a:lnTo>
                  <a:lnTo>
                    <a:pt x="2466" y="572"/>
                  </a:lnTo>
                  <a:lnTo>
                    <a:pt x="2255" y="336"/>
                  </a:lnTo>
                  <a:lnTo>
                    <a:pt x="2439" y="336"/>
                  </a:lnTo>
                  <a:lnTo>
                    <a:pt x="2561" y="472"/>
                  </a:lnTo>
                  <a:lnTo>
                    <a:pt x="2680" y="336"/>
                  </a:lnTo>
                  <a:lnTo>
                    <a:pt x="2857" y="336"/>
                  </a:lnTo>
                  <a:lnTo>
                    <a:pt x="2648" y="572"/>
                  </a:lnTo>
                  <a:lnTo>
                    <a:pt x="2860" y="809"/>
                  </a:lnTo>
                  <a:lnTo>
                    <a:pt x="2674" y="809"/>
                  </a:lnTo>
                  <a:lnTo>
                    <a:pt x="2551" y="6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8" name="Freeform 56"/>
            <p:cNvSpPr>
              <a:spLocks/>
            </p:cNvSpPr>
            <p:nvPr userDrawn="1"/>
          </p:nvSpPr>
          <p:spPr bwMode="auto">
            <a:xfrm>
              <a:off x="1257300" y="862013"/>
              <a:ext cx="52388" cy="96838"/>
            </a:xfrm>
            <a:custGeom>
              <a:avLst/>
              <a:gdLst>
                <a:gd name="T0" fmla="*/ 29 w 165"/>
                <a:gd name="T1" fmla="*/ 23 h 306"/>
                <a:gd name="T2" fmla="*/ 29 w 165"/>
                <a:gd name="T3" fmla="*/ 137 h 306"/>
                <a:gd name="T4" fmla="*/ 159 w 165"/>
                <a:gd name="T5" fmla="*/ 137 h 306"/>
                <a:gd name="T6" fmla="*/ 159 w 165"/>
                <a:gd name="T7" fmla="*/ 159 h 306"/>
                <a:gd name="T8" fmla="*/ 29 w 165"/>
                <a:gd name="T9" fmla="*/ 159 h 306"/>
                <a:gd name="T10" fmla="*/ 29 w 165"/>
                <a:gd name="T11" fmla="*/ 306 h 306"/>
                <a:gd name="T12" fmla="*/ 0 w 165"/>
                <a:gd name="T13" fmla="*/ 306 h 306"/>
                <a:gd name="T14" fmla="*/ 0 w 165"/>
                <a:gd name="T15" fmla="*/ 0 h 306"/>
                <a:gd name="T16" fmla="*/ 165 w 165"/>
                <a:gd name="T17" fmla="*/ 0 h 306"/>
                <a:gd name="T18" fmla="*/ 165 w 165"/>
                <a:gd name="T19" fmla="*/ 23 h 306"/>
                <a:gd name="T20" fmla="*/ 29 w 165"/>
                <a:gd name="T2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306">
                  <a:moveTo>
                    <a:pt x="29" y="23"/>
                  </a:moveTo>
                  <a:lnTo>
                    <a:pt x="29" y="137"/>
                  </a:lnTo>
                  <a:lnTo>
                    <a:pt x="159" y="137"/>
                  </a:lnTo>
                  <a:lnTo>
                    <a:pt x="159" y="159"/>
                  </a:lnTo>
                  <a:lnTo>
                    <a:pt x="29" y="159"/>
                  </a:lnTo>
                  <a:lnTo>
                    <a:pt x="29" y="306"/>
                  </a:lnTo>
                  <a:lnTo>
                    <a:pt x="0" y="306"/>
                  </a:lnTo>
                  <a:lnTo>
                    <a:pt x="0" y="0"/>
                  </a:lnTo>
                  <a:lnTo>
                    <a:pt x="165" y="0"/>
                  </a:lnTo>
                  <a:lnTo>
                    <a:pt x="165" y="23"/>
                  </a:lnTo>
                  <a:lnTo>
                    <a:pt x="29"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9" name="Freeform 57"/>
            <p:cNvSpPr>
              <a:spLocks/>
            </p:cNvSpPr>
            <p:nvPr userDrawn="1"/>
          </p:nvSpPr>
          <p:spPr bwMode="auto">
            <a:xfrm>
              <a:off x="1319213" y="889001"/>
              <a:ext cx="31750" cy="69850"/>
            </a:xfrm>
            <a:custGeom>
              <a:avLst/>
              <a:gdLst>
                <a:gd name="T0" fmla="*/ 83 w 100"/>
                <a:gd name="T1" fmla="*/ 25 h 218"/>
                <a:gd name="T2" fmla="*/ 67 w 100"/>
                <a:gd name="T3" fmla="*/ 26 h 218"/>
                <a:gd name="T4" fmla="*/ 53 w 100"/>
                <a:gd name="T5" fmla="*/ 32 h 218"/>
                <a:gd name="T6" fmla="*/ 43 w 100"/>
                <a:gd name="T7" fmla="*/ 41 h 218"/>
                <a:gd name="T8" fmla="*/ 36 w 100"/>
                <a:gd name="T9" fmla="*/ 54 h 218"/>
                <a:gd name="T10" fmla="*/ 31 w 100"/>
                <a:gd name="T11" fmla="*/ 66 h 218"/>
                <a:gd name="T12" fmla="*/ 27 w 100"/>
                <a:gd name="T13" fmla="*/ 81 h 218"/>
                <a:gd name="T14" fmla="*/ 26 w 100"/>
                <a:gd name="T15" fmla="*/ 97 h 218"/>
                <a:gd name="T16" fmla="*/ 26 w 100"/>
                <a:gd name="T17" fmla="*/ 218 h 218"/>
                <a:gd name="T18" fmla="*/ 1 w 100"/>
                <a:gd name="T19" fmla="*/ 218 h 218"/>
                <a:gd name="T20" fmla="*/ 1 w 100"/>
                <a:gd name="T21" fmla="*/ 67 h 218"/>
                <a:gd name="T22" fmla="*/ 0 w 100"/>
                <a:gd name="T23" fmla="*/ 5 h 218"/>
                <a:gd name="T24" fmla="*/ 25 w 100"/>
                <a:gd name="T25" fmla="*/ 5 h 218"/>
                <a:gd name="T26" fmla="*/ 26 w 100"/>
                <a:gd name="T27" fmla="*/ 35 h 218"/>
                <a:gd name="T28" fmla="*/ 37 w 100"/>
                <a:gd name="T29" fmla="*/ 20 h 218"/>
                <a:gd name="T30" fmla="*/ 51 w 100"/>
                <a:gd name="T31" fmla="*/ 9 h 218"/>
                <a:gd name="T32" fmla="*/ 68 w 100"/>
                <a:gd name="T33" fmla="*/ 1 h 218"/>
                <a:gd name="T34" fmla="*/ 88 w 100"/>
                <a:gd name="T35" fmla="*/ 0 h 218"/>
                <a:gd name="T36" fmla="*/ 95 w 100"/>
                <a:gd name="T37" fmla="*/ 0 h 218"/>
                <a:gd name="T38" fmla="*/ 100 w 100"/>
                <a:gd name="T39" fmla="*/ 0 h 218"/>
                <a:gd name="T40" fmla="*/ 100 w 100"/>
                <a:gd name="T41" fmla="*/ 26 h 218"/>
                <a:gd name="T42" fmla="*/ 95 w 100"/>
                <a:gd name="T43" fmla="*/ 25 h 218"/>
                <a:gd name="T44" fmla="*/ 90 w 100"/>
                <a:gd name="T45" fmla="*/ 25 h 218"/>
                <a:gd name="T46" fmla="*/ 83 w 100"/>
                <a:gd name="T47" fmla="*/ 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18">
                  <a:moveTo>
                    <a:pt x="83" y="25"/>
                  </a:moveTo>
                  <a:lnTo>
                    <a:pt x="67" y="26"/>
                  </a:lnTo>
                  <a:lnTo>
                    <a:pt x="53" y="32"/>
                  </a:lnTo>
                  <a:lnTo>
                    <a:pt x="43" y="41"/>
                  </a:lnTo>
                  <a:lnTo>
                    <a:pt x="36" y="54"/>
                  </a:lnTo>
                  <a:lnTo>
                    <a:pt x="31" y="66"/>
                  </a:lnTo>
                  <a:lnTo>
                    <a:pt x="27" y="81"/>
                  </a:lnTo>
                  <a:lnTo>
                    <a:pt x="26" y="97"/>
                  </a:lnTo>
                  <a:lnTo>
                    <a:pt x="26" y="218"/>
                  </a:lnTo>
                  <a:lnTo>
                    <a:pt x="1" y="218"/>
                  </a:lnTo>
                  <a:lnTo>
                    <a:pt x="1" y="67"/>
                  </a:lnTo>
                  <a:lnTo>
                    <a:pt x="0" y="5"/>
                  </a:lnTo>
                  <a:lnTo>
                    <a:pt x="25" y="5"/>
                  </a:lnTo>
                  <a:lnTo>
                    <a:pt x="26" y="35"/>
                  </a:lnTo>
                  <a:lnTo>
                    <a:pt x="37" y="20"/>
                  </a:lnTo>
                  <a:lnTo>
                    <a:pt x="51" y="9"/>
                  </a:lnTo>
                  <a:lnTo>
                    <a:pt x="68" y="1"/>
                  </a:lnTo>
                  <a:lnTo>
                    <a:pt x="88" y="0"/>
                  </a:lnTo>
                  <a:lnTo>
                    <a:pt x="95" y="0"/>
                  </a:lnTo>
                  <a:lnTo>
                    <a:pt x="100" y="0"/>
                  </a:lnTo>
                  <a:lnTo>
                    <a:pt x="100" y="26"/>
                  </a:lnTo>
                  <a:lnTo>
                    <a:pt x="95" y="25"/>
                  </a:lnTo>
                  <a:lnTo>
                    <a:pt x="90" y="25"/>
                  </a:lnTo>
                  <a:lnTo>
                    <a:pt x="8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0" name="Freeform 58"/>
            <p:cNvSpPr>
              <a:spLocks noEditPoints="1"/>
            </p:cNvSpPr>
            <p:nvPr userDrawn="1"/>
          </p:nvSpPr>
          <p:spPr bwMode="auto">
            <a:xfrm>
              <a:off x="1354138" y="889001"/>
              <a:ext cx="57150" cy="71438"/>
            </a:xfrm>
            <a:custGeom>
              <a:avLst/>
              <a:gdLst>
                <a:gd name="T0" fmla="*/ 27 w 183"/>
                <a:gd name="T1" fmla="*/ 116 h 223"/>
                <a:gd name="T2" fmla="*/ 28 w 183"/>
                <a:gd name="T3" fmla="*/ 136 h 223"/>
                <a:gd name="T4" fmla="*/ 33 w 183"/>
                <a:gd name="T5" fmla="*/ 155 h 223"/>
                <a:gd name="T6" fmla="*/ 40 w 183"/>
                <a:gd name="T7" fmla="*/ 171 h 223"/>
                <a:gd name="T8" fmla="*/ 50 w 183"/>
                <a:gd name="T9" fmla="*/ 185 h 223"/>
                <a:gd name="T10" fmla="*/ 62 w 183"/>
                <a:gd name="T11" fmla="*/ 195 h 223"/>
                <a:gd name="T12" fmla="*/ 78 w 183"/>
                <a:gd name="T13" fmla="*/ 201 h 223"/>
                <a:gd name="T14" fmla="*/ 97 w 183"/>
                <a:gd name="T15" fmla="*/ 203 h 223"/>
                <a:gd name="T16" fmla="*/ 113 w 183"/>
                <a:gd name="T17" fmla="*/ 202 h 223"/>
                <a:gd name="T18" fmla="*/ 127 w 183"/>
                <a:gd name="T19" fmla="*/ 196 h 223"/>
                <a:gd name="T20" fmla="*/ 138 w 183"/>
                <a:gd name="T21" fmla="*/ 188 h 223"/>
                <a:gd name="T22" fmla="*/ 146 w 183"/>
                <a:gd name="T23" fmla="*/ 178 h 223"/>
                <a:gd name="T24" fmla="*/ 152 w 183"/>
                <a:gd name="T25" fmla="*/ 167 h 223"/>
                <a:gd name="T26" fmla="*/ 156 w 183"/>
                <a:gd name="T27" fmla="*/ 156 h 223"/>
                <a:gd name="T28" fmla="*/ 181 w 183"/>
                <a:gd name="T29" fmla="*/ 156 h 223"/>
                <a:gd name="T30" fmla="*/ 173 w 183"/>
                <a:gd name="T31" fmla="*/ 176 h 223"/>
                <a:gd name="T32" fmla="*/ 164 w 183"/>
                <a:gd name="T33" fmla="*/ 192 h 223"/>
                <a:gd name="T34" fmla="*/ 151 w 183"/>
                <a:gd name="T35" fmla="*/ 206 h 223"/>
                <a:gd name="T36" fmla="*/ 136 w 183"/>
                <a:gd name="T37" fmla="*/ 216 h 223"/>
                <a:gd name="T38" fmla="*/ 116 w 183"/>
                <a:gd name="T39" fmla="*/ 221 h 223"/>
                <a:gd name="T40" fmla="*/ 93 w 183"/>
                <a:gd name="T41" fmla="*/ 223 h 223"/>
                <a:gd name="T42" fmla="*/ 71 w 183"/>
                <a:gd name="T43" fmla="*/ 221 h 223"/>
                <a:gd name="T44" fmla="*/ 52 w 183"/>
                <a:gd name="T45" fmla="*/ 215 h 223"/>
                <a:gd name="T46" fmla="*/ 36 w 183"/>
                <a:gd name="T47" fmla="*/ 205 h 223"/>
                <a:gd name="T48" fmla="*/ 22 w 183"/>
                <a:gd name="T49" fmla="*/ 191 h 223"/>
                <a:gd name="T50" fmla="*/ 12 w 183"/>
                <a:gd name="T51" fmla="*/ 176 h 223"/>
                <a:gd name="T52" fmla="*/ 6 w 183"/>
                <a:gd name="T53" fmla="*/ 157 h 223"/>
                <a:gd name="T54" fmla="*/ 1 w 183"/>
                <a:gd name="T55" fmla="*/ 137 h 223"/>
                <a:gd name="T56" fmla="*/ 0 w 183"/>
                <a:gd name="T57" fmla="*/ 115 h 223"/>
                <a:gd name="T58" fmla="*/ 1 w 183"/>
                <a:gd name="T59" fmla="*/ 92 h 223"/>
                <a:gd name="T60" fmla="*/ 6 w 183"/>
                <a:gd name="T61" fmla="*/ 71 h 223"/>
                <a:gd name="T62" fmla="*/ 13 w 183"/>
                <a:gd name="T63" fmla="*/ 51 h 223"/>
                <a:gd name="T64" fmla="*/ 23 w 183"/>
                <a:gd name="T65" fmla="*/ 35 h 223"/>
                <a:gd name="T66" fmla="*/ 37 w 183"/>
                <a:gd name="T67" fmla="*/ 20 h 223"/>
                <a:gd name="T68" fmla="*/ 53 w 183"/>
                <a:gd name="T69" fmla="*/ 9 h 223"/>
                <a:gd name="T70" fmla="*/ 73 w 183"/>
                <a:gd name="T71" fmla="*/ 2 h 223"/>
                <a:gd name="T72" fmla="*/ 97 w 183"/>
                <a:gd name="T73" fmla="*/ 0 h 223"/>
                <a:gd name="T74" fmla="*/ 118 w 183"/>
                <a:gd name="T75" fmla="*/ 1 h 223"/>
                <a:gd name="T76" fmla="*/ 135 w 183"/>
                <a:gd name="T77" fmla="*/ 7 h 223"/>
                <a:gd name="T78" fmla="*/ 150 w 183"/>
                <a:gd name="T79" fmla="*/ 17 h 223"/>
                <a:gd name="T80" fmla="*/ 161 w 183"/>
                <a:gd name="T81" fmla="*/ 30 h 223"/>
                <a:gd name="T82" fmla="*/ 169 w 183"/>
                <a:gd name="T83" fmla="*/ 44 h 223"/>
                <a:gd name="T84" fmla="*/ 176 w 183"/>
                <a:gd name="T85" fmla="*/ 60 h 223"/>
                <a:gd name="T86" fmla="*/ 179 w 183"/>
                <a:gd name="T87" fmla="*/ 78 h 223"/>
                <a:gd name="T88" fmla="*/ 182 w 183"/>
                <a:gd name="T89" fmla="*/ 97 h 223"/>
                <a:gd name="T90" fmla="*/ 183 w 183"/>
                <a:gd name="T91" fmla="*/ 116 h 223"/>
                <a:gd name="T92" fmla="*/ 27 w 183"/>
                <a:gd name="T93" fmla="*/ 116 h 223"/>
                <a:gd name="T94" fmla="*/ 28 w 183"/>
                <a:gd name="T95" fmla="*/ 96 h 223"/>
                <a:gd name="T96" fmla="*/ 156 w 183"/>
                <a:gd name="T97" fmla="*/ 96 h 223"/>
                <a:gd name="T98" fmla="*/ 153 w 183"/>
                <a:gd name="T99" fmla="*/ 76 h 223"/>
                <a:gd name="T100" fmla="*/ 150 w 183"/>
                <a:gd name="T101" fmla="*/ 57 h 223"/>
                <a:gd name="T102" fmla="*/ 141 w 183"/>
                <a:gd name="T103" fmla="*/ 42 h 223"/>
                <a:gd name="T104" fmla="*/ 128 w 183"/>
                <a:gd name="T105" fmla="*/ 30 h 223"/>
                <a:gd name="T106" fmla="*/ 113 w 183"/>
                <a:gd name="T107" fmla="*/ 22 h 223"/>
                <a:gd name="T108" fmla="*/ 96 w 183"/>
                <a:gd name="T109" fmla="*/ 19 h 223"/>
                <a:gd name="T110" fmla="*/ 78 w 183"/>
                <a:gd name="T111" fmla="*/ 21 h 223"/>
                <a:gd name="T112" fmla="*/ 62 w 183"/>
                <a:gd name="T113" fmla="*/ 27 h 223"/>
                <a:gd name="T114" fmla="*/ 50 w 183"/>
                <a:gd name="T115" fmla="*/ 39 h 223"/>
                <a:gd name="T116" fmla="*/ 40 w 183"/>
                <a:gd name="T117" fmla="*/ 55 h 223"/>
                <a:gd name="T118" fmla="*/ 32 w 183"/>
                <a:gd name="T119" fmla="*/ 73 h 223"/>
                <a:gd name="T120" fmla="*/ 28 w 183"/>
                <a:gd name="T121" fmla="*/ 9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223">
                  <a:moveTo>
                    <a:pt x="27" y="116"/>
                  </a:moveTo>
                  <a:lnTo>
                    <a:pt x="28" y="136"/>
                  </a:lnTo>
                  <a:lnTo>
                    <a:pt x="33" y="155"/>
                  </a:lnTo>
                  <a:lnTo>
                    <a:pt x="40" y="171"/>
                  </a:lnTo>
                  <a:lnTo>
                    <a:pt x="50" y="185"/>
                  </a:lnTo>
                  <a:lnTo>
                    <a:pt x="62" y="195"/>
                  </a:lnTo>
                  <a:lnTo>
                    <a:pt x="78" y="201"/>
                  </a:lnTo>
                  <a:lnTo>
                    <a:pt x="97" y="203"/>
                  </a:lnTo>
                  <a:lnTo>
                    <a:pt x="113" y="202"/>
                  </a:lnTo>
                  <a:lnTo>
                    <a:pt x="127" y="196"/>
                  </a:lnTo>
                  <a:lnTo>
                    <a:pt x="138" y="188"/>
                  </a:lnTo>
                  <a:lnTo>
                    <a:pt x="146" y="178"/>
                  </a:lnTo>
                  <a:lnTo>
                    <a:pt x="152" y="167"/>
                  </a:lnTo>
                  <a:lnTo>
                    <a:pt x="156" y="156"/>
                  </a:lnTo>
                  <a:lnTo>
                    <a:pt x="181" y="156"/>
                  </a:lnTo>
                  <a:lnTo>
                    <a:pt x="173" y="176"/>
                  </a:lnTo>
                  <a:lnTo>
                    <a:pt x="164" y="192"/>
                  </a:lnTo>
                  <a:lnTo>
                    <a:pt x="151" y="206"/>
                  </a:lnTo>
                  <a:lnTo>
                    <a:pt x="136" y="216"/>
                  </a:lnTo>
                  <a:lnTo>
                    <a:pt x="116" y="221"/>
                  </a:lnTo>
                  <a:lnTo>
                    <a:pt x="93" y="223"/>
                  </a:lnTo>
                  <a:lnTo>
                    <a:pt x="71" y="221"/>
                  </a:lnTo>
                  <a:lnTo>
                    <a:pt x="52" y="215"/>
                  </a:lnTo>
                  <a:lnTo>
                    <a:pt x="36" y="205"/>
                  </a:lnTo>
                  <a:lnTo>
                    <a:pt x="22" y="191"/>
                  </a:lnTo>
                  <a:lnTo>
                    <a:pt x="12" y="176"/>
                  </a:lnTo>
                  <a:lnTo>
                    <a:pt x="6" y="157"/>
                  </a:lnTo>
                  <a:lnTo>
                    <a:pt x="1" y="137"/>
                  </a:lnTo>
                  <a:lnTo>
                    <a:pt x="0" y="115"/>
                  </a:lnTo>
                  <a:lnTo>
                    <a:pt x="1" y="92"/>
                  </a:lnTo>
                  <a:lnTo>
                    <a:pt x="6" y="71"/>
                  </a:lnTo>
                  <a:lnTo>
                    <a:pt x="13" y="51"/>
                  </a:lnTo>
                  <a:lnTo>
                    <a:pt x="23" y="35"/>
                  </a:lnTo>
                  <a:lnTo>
                    <a:pt x="37" y="20"/>
                  </a:lnTo>
                  <a:lnTo>
                    <a:pt x="53" y="9"/>
                  </a:lnTo>
                  <a:lnTo>
                    <a:pt x="73" y="2"/>
                  </a:lnTo>
                  <a:lnTo>
                    <a:pt x="97" y="0"/>
                  </a:lnTo>
                  <a:lnTo>
                    <a:pt x="118" y="1"/>
                  </a:lnTo>
                  <a:lnTo>
                    <a:pt x="135" y="7"/>
                  </a:lnTo>
                  <a:lnTo>
                    <a:pt x="150" y="17"/>
                  </a:lnTo>
                  <a:lnTo>
                    <a:pt x="161" y="30"/>
                  </a:lnTo>
                  <a:lnTo>
                    <a:pt x="169" y="44"/>
                  </a:lnTo>
                  <a:lnTo>
                    <a:pt x="176" y="60"/>
                  </a:lnTo>
                  <a:lnTo>
                    <a:pt x="179" y="78"/>
                  </a:lnTo>
                  <a:lnTo>
                    <a:pt x="182" y="97"/>
                  </a:lnTo>
                  <a:lnTo>
                    <a:pt x="183" y="116"/>
                  </a:lnTo>
                  <a:lnTo>
                    <a:pt x="27" y="116"/>
                  </a:lnTo>
                  <a:close/>
                  <a:moveTo>
                    <a:pt x="28" y="96"/>
                  </a:moveTo>
                  <a:lnTo>
                    <a:pt x="156" y="96"/>
                  </a:lnTo>
                  <a:lnTo>
                    <a:pt x="153" y="76"/>
                  </a:lnTo>
                  <a:lnTo>
                    <a:pt x="150" y="57"/>
                  </a:lnTo>
                  <a:lnTo>
                    <a:pt x="141" y="42"/>
                  </a:lnTo>
                  <a:lnTo>
                    <a:pt x="128" y="30"/>
                  </a:lnTo>
                  <a:lnTo>
                    <a:pt x="113" y="22"/>
                  </a:lnTo>
                  <a:lnTo>
                    <a:pt x="96" y="19"/>
                  </a:lnTo>
                  <a:lnTo>
                    <a:pt x="78" y="21"/>
                  </a:lnTo>
                  <a:lnTo>
                    <a:pt x="62" y="27"/>
                  </a:lnTo>
                  <a:lnTo>
                    <a:pt x="50" y="39"/>
                  </a:lnTo>
                  <a:lnTo>
                    <a:pt x="40" y="55"/>
                  </a:lnTo>
                  <a:lnTo>
                    <a:pt x="32" y="73"/>
                  </a:lnTo>
                  <a:lnTo>
                    <a:pt x="28" y="9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1" name="Freeform 59"/>
            <p:cNvSpPr>
              <a:spLocks noEditPoints="1"/>
            </p:cNvSpPr>
            <p:nvPr userDrawn="1"/>
          </p:nvSpPr>
          <p:spPr bwMode="auto">
            <a:xfrm>
              <a:off x="1425575" y="862013"/>
              <a:ext cx="9525" cy="96838"/>
            </a:xfrm>
            <a:custGeom>
              <a:avLst/>
              <a:gdLst>
                <a:gd name="T0" fmla="*/ 0 w 30"/>
                <a:gd name="T1" fmla="*/ 31 h 304"/>
                <a:gd name="T2" fmla="*/ 0 w 30"/>
                <a:gd name="T3" fmla="*/ 0 h 304"/>
                <a:gd name="T4" fmla="*/ 30 w 30"/>
                <a:gd name="T5" fmla="*/ 0 h 304"/>
                <a:gd name="T6" fmla="*/ 30 w 30"/>
                <a:gd name="T7" fmla="*/ 31 h 304"/>
                <a:gd name="T8" fmla="*/ 0 w 30"/>
                <a:gd name="T9" fmla="*/ 31 h 304"/>
                <a:gd name="T10" fmla="*/ 3 w 30"/>
                <a:gd name="T11" fmla="*/ 304 h 304"/>
                <a:gd name="T12" fmla="*/ 3 w 30"/>
                <a:gd name="T13" fmla="*/ 91 h 304"/>
                <a:gd name="T14" fmla="*/ 28 w 30"/>
                <a:gd name="T15" fmla="*/ 91 h 304"/>
                <a:gd name="T16" fmla="*/ 28 w 30"/>
                <a:gd name="T17" fmla="*/ 304 h 304"/>
                <a:gd name="T18" fmla="*/ 3 w 30"/>
                <a:gd name="T19"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4">
                  <a:moveTo>
                    <a:pt x="0" y="31"/>
                  </a:moveTo>
                  <a:lnTo>
                    <a:pt x="0" y="0"/>
                  </a:lnTo>
                  <a:lnTo>
                    <a:pt x="30" y="0"/>
                  </a:lnTo>
                  <a:lnTo>
                    <a:pt x="30" y="31"/>
                  </a:lnTo>
                  <a:lnTo>
                    <a:pt x="0" y="31"/>
                  </a:lnTo>
                  <a:close/>
                  <a:moveTo>
                    <a:pt x="3" y="304"/>
                  </a:moveTo>
                  <a:lnTo>
                    <a:pt x="3" y="91"/>
                  </a:lnTo>
                  <a:lnTo>
                    <a:pt x="28" y="91"/>
                  </a:lnTo>
                  <a:lnTo>
                    <a:pt x="28" y="304"/>
                  </a:lnTo>
                  <a:lnTo>
                    <a:pt x="3" y="3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2" name="Freeform 60"/>
            <p:cNvSpPr>
              <a:spLocks noEditPoints="1"/>
            </p:cNvSpPr>
            <p:nvPr userDrawn="1"/>
          </p:nvSpPr>
          <p:spPr bwMode="auto">
            <a:xfrm>
              <a:off x="1450975" y="889001"/>
              <a:ext cx="58738" cy="96838"/>
            </a:xfrm>
            <a:custGeom>
              <a:avLst/>
              <a:gdLst>
                <a:gd name="T0" fmla="*/ 149 w 188"/>
                <a:gd name="T1" fmla="*/ 203 h 303"/>
                <a:gd name="T2" fmla="*/ 115 w 188"/>
                <a:gd name="T3" fmla="*/ 221 h 303"/>
                <a:gd name="T4" fmla="*/ 71 w 188"/>
                <a:gd name="T5" fmla="*/ 221 h 303"/>
                <a:gd name="T6" fmla="*/ 36 w 188"/>
                <a:gd name="T7" fmla="*/ 202 h 303"/>
                <a:gd name="T8" fmla="*/ 12 w 188"/>
                <a:gd name="T9" fmla="*/ 172 h 303"/>
                <a:gd name="T10" fmla="*/ 1 w 188"/>
                <a:gd name="T11" fmla="*/ 132 h 303"/>
                <a:gd name="T12" fmla="*/ 1 w 188"/>
                <a:gd name="T13" fmla="*/ 90 h 303"/>
                <a:gd name="T14" fmla="*/ 12 w 188"/>
                <a:gd name="T15" fmla="*/ 51 h 303"/>
                <a:gd name="T16" fmla="*/ 36 w 188"/>
                <a:gd name="T17" fmla="*/ 20 h 303"/>
                <a:gd name="T18" fmla="*/ 71 w 188"/>
                <a:gd name="T19" fmla="*/ 2 h 303"/>
                <a:gd name="T20" fmla="*/ 116 w 188"/>
                <a:gd name="T21" fmla="*/ 2 h 303"/>
                <a:gd name="T22" fmla="*/ 149 w 188"/>
                <a:gd name="T23" fmla="*/ 20 h 303"/>
                <a:gd name="T24" fmla="*/ 163 w 188"/>
                <a:gd name="T25" fmla="*/ 5 h 303"/>
                <a:gd name="T26" fmla="*/ 187 w 188"/>
                <a:gd name="T27" fmla="*/ 69 h 303"/>
                <a:gd name="T28" fmla="*/ 186 w 188"/>
                <a:gd name="T29" fmla="*/ 243 h 303"/>
                <a:gd name="T30" fmla="*/ 171 w 188"/>
                <a:gd name="T31" fmla="*/ 275 h 303"/>
                <a:gd name="T32" fmla="*/ 141 w 188"/>
                <a:gd name="T33" fmla="*/ 296 h 303"/>
                <a:gd name="T34" fmla="*/ 96 w 188"/>
                <a:gd name="T35" fmla="*/ 303 h 303"/>
                <a:gd name="T36" fmla="*/ 62 w 188"/>
                <a:gd name="T37" fmla="*/ 300 h 303"/>
                <a:gd name="T38" fmla="*/ 33 w 188"/>
                <a:gd name="T39" fmla="*/ 286 h 303"/>
                <a:gd name="T40" fmla="*/ 16 w 188"/>
                <a:gd name="T41" fmla="*/ 261 h 303"/>
                <a:gd name="T42" fmla="*/ 40 w 188"/>
                <a:gd name="T43" fmla="*/ 242 h 303"/>
                <a:gd name="T44" fmla="*/ 52 w 188"/>
                <a:gd name="T45" fmla="*/ 270 h 303"/>
                <a:gd name="T46" fmla="*/ 78 w 188"/>
                <a:gd name="T47" fmla="*/ 282 h 303"/>
                <a:gd name="T48" fmla="*/ 115 w 188"/>
                <a:gd name="T49" fmla="*/ 282 h 303"/>
                <a:gd name="T50" fmla="*/ 144 w 188"/>
                <a:gd name="T51" fmla="*/ 266 h 303"/>
                <a:gd name="T52" fmla="*/ 159 w 188"/>
                <a:gd name="T53" fmla="*/ 238 h 303"/>
                <a:gd name="T54" fmla="*/ 162 w 188"/>
                <a:gd name="T55" fmla="*/ 187 h 303"/>
                <a:gd name="T56" fmla="*/ 116 w 188"/>
                <a:gd name="T57" fmla="*/ 200 h 303"/>
                <a:gd name="T58" fmla="*/ 142 w 188"/>
                <a:gd name="T59" fmla="*/ 182 h 303"/>
                <a:gd name="T60" fmla="*/ 157 w 188"/>
                <a:gd name="T61" fmla="*/ 151 h 303"/>
                <a:gd name="T62" fmla="*/ 162 w 188"/>
                <a:gd name="T63" fmla="*/ 111 h 303"/>
                <a:gd name="T64" fmla="*/ 157 w 188"/>
                <a:gd name="T65" fmla="*/ 71 h 303"/>
                <a:gd name="T66" fmla="*/ 142 w 188"/>
                <a:gd name="T67" fmla="*/ 40 h 303"/>
                <a:gd name="T68" fmla="*/ 116 w 188"/>
                <a:gd name="T69" fmla="*/ 24 h 303"/>
                <a:gd name="T70" fmla="*/ 77 w 188"/>
                <a:gd name="T71" fmla="*/ 24 h 303"/>
                <a:gd name="T72" fmla="*/ 48 w 188"/>
                <a:gd name="T73" fmla="*/ 42 h 303"/>
                <a:gd name="T74" fmla="*/ 32 w 188"/>
                <a:gd name="T75" fmla="*/ 73 h 303"/>
                <a:gd name="T76" fmla="*/ 27 w 188"/>
                <a:gd name="T77" fmla="*/ 111 h 303"/>
                <a:gd name="T78" fmla="*/ 32 w 188"/>
                <a:gd name="T79" fmla="*/ 148 h 303"/>
                <a:gd name="T80" fmla="*/ 48 w 188"/>
                <a:gd name="T81" fmla="*/ 180 h 303"/>
                <a:gd name="T82" fmla="*/ 77 w 188"/>
                <a:gd name="T83" fmla="*/ 1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03">
                  <a:moveTo>
                    <a:pt x="162" y="187"/>
                  </a:moveTo>
                  <a:lnTo>
                    <a:pt x="149" y="203"/>
                  </a:lnTo>
                  <a:lnTo>
                    <a:pt x="133" y="215"/>
                  </a:lnTo>
                  <a:lnTo>
                    <a:pt x="115" y="221"/>
                  </a:lnTo>
                  <a:lnTo>
                    <a:pt x="95" y="223"/>
                  </a:lnTo>
                  <a:lnTo>
                    <a:pt x="71" y="221"/>
                  </a:lnTo>
                  <a:lnTo>
                    <a:pt x="52" y="213"/>
                  </a:lnTo>
                  <a:lnTo>
                    <a:pt x="36" y="202"/>
                  </a:lnTo>
                  <a:lnTo>
                    <a:pt x="22" y="188"/>
                  </a:lnTo>
                  <a:lnTo>
                    <a:pt x="12" y="172"/>
                  </a:lnTo>
                  <a:lnTo>
                    <a:pt x="6" y="152"/>
                  </a:lnTo>
                  <a:lnTo>
                    <a:pt x="1" y="132"/>
                  </a:lnTo>
                  <a:lnTo>
                    <a:pt x="0" y="111"/>
                  </a:lnTo>
                  <a:lnTo>
                    <a:pt x="1" y="90"/>
                  </a:lnTo>
                  <a:lnTo>
                    <a:pt x="6" y="70"/>
                  </a:lnTo>
                  <a:lnTo>
                    <a:pt x="12" y="51"/>
                  </a:lnTo>
                  <a:lnTo>
                    <a:pt x="22" y="34"/>
                  </a:lnTo>
                  <a:lnTo>
                    <a:pt x="36" y="20"/>
                  </a:lnTo>
                  <a:lnTo>
                    <a:pt x="52" y="9"/>
                  </a:lnTo>
                  <a:lnTo>
                    <a:pt x="71" y="2"/>
                  </a:lnTo>
                  <a:lnTo>
                    <a:pt x="95" y="0"/>
                  </a:lnTo>
                  <a:lnTo>
                    <a:pt x="116" y="2"/>
                  </a:lnTo>
                  <a:lnTo>
                    <a:pt x="134" y="9"/>
                  </a:lnTo>
                  <a:lnTo>
                    <a:pt x="149" y="20"/>
                  </a:lnTo>
                  <a:lnTo>
                    <a:pt x="163" y="36"/>
                  </a:lnTo>
                  <a:lnTo>
                    <a:pt x="163" y="5"/>
                  </a:lnTo>
                  <a:lnTo>
                    <a:pt x="188" y="5"/>
                  </a:lnTo>
                  <a:lnTo>
                    <a:pt x="187" y="69"/>
                  </a:lnTo>
                  <a:lnTo>
                    <a:pt x="187" y="225"/>
                  </a:lnTo>
                  <a:lnTo>
                    <a:pt x="186" y="243"/>
                  </a:lnTo>
                  <a:lnTo>
                    <a:pt x="179" y="260"/>
                  </a:lnTo>
                  <a:lnTo>
                    <a:pt x="171" y="275"/>
                  </a:lnTo>
                  <a:lnTo>
                    <a:pt x="157" y="286"/>
                  </a:lnTo>
                  <a:lnTo>
                    <a:pt x="141" y="296"/>
                  </a:lnTo>
                  <a:lnTo>
                    <a:pt x="120" y="301"/>
                  </a:lnTo>
                  <a:lnTo>
                    <a:pt x="96" y="303"/>
                  </a:lnTo>
                  <a:lnTo>
                    <a:pt x="78" y="302"/>
                  </a:lnTo>
                  <a:lnTo>
                    <a:pt x="62" y="300"/>
                  </a:lnTo>
                  <a:lnTo>
                    <a:pt x="47" y="293"/>
                  </a:lnTo>
                  <a:lnTo>
                    <a:pt x="33" y="286"/>
                  </a:lnTo>
                  <a:lnTo>
                    <a:pt x="23" y="275"/>
                  </a:lnTo>
                  <a:lnTo>
                    <a:pt x="16" y="261"/>
                  </a:lnTo>
                  <a:lnTo>
                    <a:pt x="13" y="242"/>
                  </a:lnTo>
                  <a:lnTo>
                    <a:pt x="40" y="242"/>
                  </a:lnTo>
                  <a:lnTo>
                    <a:pt x="43" y="258"/>
                  </a:lnTo>
                  <a:lnTo>
                    <a:pt x="52" y="270"/>
                  </a:lnTo>
                  <a:lnTo>
                    <a:pt x="63" y="278"/>
                  </a:lnTo>
                  <a:lnTo>
                    <a:pt x="78" y="282"/>
                  </a:lnTo>
                  <a:lnTo>
                    <a:pt x="96" y="283"/>
                  </a:lnTo>
                  <a:lnTo>
                    <a:pt x="115" y="282"/>
                  </a:lnTo>
                  <a:lnTo>
                    <a:pt x="131" y="276"/>
                  </a:lnTo>
                  <a:lnTo>
                    <a:pt x="144" y="266"/>
                  </a:lnTo>
                  <a:lnTo>
                    <a:pt x="153" y="253"/>
                  </a:lnTo>
                  <a:lnTo>
                    <a:pt x="159" y="238"/>
                  </a:lnTo>
                  <a:lnTo>
                    <a:pt x="162" y="221"/>
                  </a:lnTo>
                  <a:lnTo>
                    <a:pt x="162" y="187"/>
                  </a:lnTo>
                  <a:close/>
                  <a:moveTo>
                    <a:pt x="97" y="201"/>
                  </a:moveTo>
                  <a:lnTo>
                    <a:pt x="116" y="200"/>
                  </a:lnTo>
                  <a:lnTo>
                    <a:pt x="131" y="192"/>
                  </a:lnTo>
                  <a:lnTo>
                    <a:pt x="142" y="182"/>
                  </a:lnTo>
                  <a:lnTo>
                    <a:pt x="151" y="168"/>
                  </a:lnTo>
                  <a:lnTo>
                    <a:pt x="157" y="151"/>
                  </a:lnTo>
                  <a:lnTo>
                    <a:pt x="161" y="132"/>
                  </a:lnTo>
                  <a:lnTo>
                    <a:pt x="162" y="111"/>
                  </a:lnTo>
                  <a:lnTo>
                    <a:pt x="161" y="90"/>
                  </a:lnTo>
                  <a:lnTo>
                    <a:pt x="157" y="71"/>
                  </a:lnTo>
                  <a:lnTo>
                    <a:pt x="151" y="55"/>
                  </a:lnTo>
                  <a:lnTo>
                    <a:pt x="142" y="40"/>
                  </a:lnTo>
                  <a:lnTo>
                    <a:pt x="131" y="30"/>
                  </a:lnTo>
                  <a:lnTo>
                    <a:pt x="116" y="24"/>
                  </a:lnTo>
                  <a:lnTo>
                    <a:pt x="97" y="21"/>
                  </a:lnTo>
                  <a:lnTo>
                    <a:pt x="77" y="24"/>
                  </a:lnTo>
                  <a:lnTo>
                    <a:pt x="61" y="31"/>
                  </a:lnTo>
                  <a:lnTo>
                    <a:pt x="48" y="42"/>
                  </a:lnTo>
                  <a:lnTo>
                    <a:pt x="38" y="56"/>
                  </a:lnTo>
                  <a:lnTo>
                    <a:pt x="32" y="73"/>
                  </a:lnTo>
                  <a:lnTo>
                    <a:pt x="28" y="92"/>
                  </a:lnTo>
                  <a:lnTo>
                    <a:pt x="27" y="111"/>
                  </a:lnTo>
                  <a:lnTo>
                    <a:pt x="28" y="131"/>
                  </a:lnTo>
                  <a:lnTo>
                    <a:pt x="32" y="148"/>
                  </a:lnTo>
                  <a:lnTo>
                    <a:pt x="38" y="166"/>
                  </a:lnTo>
                  <a:lnTo>
                    <a:pt x="48" y="180"/>
                  </a:lnTo>
                  <a:lnTo>
                    <a:pt x="61" y="191"/>
                  </a:lnTo>
                  <a:lnTo>
                    <a:pt x="77" y="198"/>
                  </a:lnTo>
                  <a:lnTo>
                    <a:pt x="97" y="20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3" name="Freeform 61"/>
            <p:cNvSpPr>
              <a:spLocks/>
            </p:cNvSpPr>
            <p:nvPr userDrawn="1"/>
          </p:nvSpPr>
          <p:spPr bwMode="auto">
            <a:xfrm>
              <a:off x="1528763" y="862013"/>
              <a:ext cx="53975" cy="96838"/>
            </a:xfrm>
            <a:custGeom>
              <a:avLst/>
              <a:gdLst>
                <a:gd name="T0" fmla="*/ 25 w 170"/>
                <a:gd name="T1" fmla="*/ 0 h 306"/>
                <a:gd name="T2" fmla="*/ 25 w 170"/>
                <a:gd name="T3" fmla="*/ 124 h 306"/>
                <a:gd name="T4" fmla="*/ 37 w 170"/>
                <a:gd name="T5" fmla="*/ 108 h 306"/>
                <a:gd name="T6" fmla="*/ 54 w 170"/>
                <a:gd name="T7" fmla="*/ 97 h 306"/>
                <a:gd name="T8" fmla="*/ 72 w 170"/>
                <a:gd name="T9" fmla="*/ 90 h 306"/>
                <a:gd name="T10" fmla="*/ 94 w 170"/>
                <a:gd name="T11" fmla="*/ 88 h 306"/>
                <a:gd name="T12" fmla="*/ 116 w 170"/>
                <a:gd name="T13" fmla="*/ 89 h 306"/>
                <a:gd name="T14" fmla="*/ 134 w 170"/>
                <a:gd name="T15" fmla="*/ 95 h 306"/>
                <a:gd name="T16" fmla="*/ 147 w 170"/>
                <a:gd name="T17" fmla="*/ 104 h 306"/>
                <a:gd name="T18" fmla="*/ 157 w 170"/>
                <a:gd name="T19" fmla="*/ 117 h 306"/>
                <a:gd name="T20" fmla="*/ 165 w 170"/>
                <a:gd name="T21" fmla="*/ 132 h 306"/>
                <a:gd name="T22" fmla="*/ 168 w 170"/>
                <a:gd name="T23" fmla="*/ 150 h 306"/>
                <a:gd name="T24" fmla="*/ 170 w 170"/>
                <a:gd name="T25" fmla="*/ 173 h 306"/>
                <a:gd name="T26" fmla="*/ 170 w 170"/>
                <a:gd name="T27" fmla="*/ 306 h 306"/>
                <a:gd name="T28" fmla="*/ 144 w 170"/>
                <a:gd name="T29" fmla="*/ 306 h 306"/>
                <a:gd name="T30" fmla="*/ 144 w 170"/>
                <a:gd name="T31" fmla="*/ 183 h 306"/>
                <a:gd name="T32" fmla="*/ 144 w 170"/>
                <a:gd name="T33" fmla="*/ 165 h 306"/>
                <a:gd name="T34" fmla="*/ 141 w 170"/>
                <a:gd name="T35" fmla="*/ 150 h 306"/>
                <a:gd name="T36" fmla="*/ 136 w 170"/>
                <a:gd name="T37" fmla="*/ 137 h 306"/>
                <a:gd name="T38" fmla="*/ 130 w 170"/>
                <a:gd name="T39" fmla="*/ 125 h 306"/>
                <a:gd name="T40" fmla="*/ 120 w 170"/>
                <a:gd name="T41" fmla="*/ 117 h 306"/>
                <a:gd name="T42" fmla="*/ 106 w 170"/>
                <a:gd name="T43" fmla="*/ 112 h 306"/>
                <a:gd name="T44" fmla="*/ 90 w 170"/>
                <a:gd name="T45" fmla="*/ 109 h 306"/>
                <a:gd name="T46" fmla="*/ 71 w 170"/>
                <a:gd name="T47" fmla="*/ 112 h 306"/>
                <a:gd name="T48" fmla="*/ 56 w 170"/>
                <a:gd name="T49" fmla="*/ 118 h 306"/>
                <a:gd name="T50" fmla="*/ 44 w 170"/>
                <a:gd name="T51" fmla="*/ 129 h 306"/>
                <a:gd name="T52" fmla="*/ 35 w 170"/>
                <a:gd name="T53" fmla="*/ 143 h 306"/>
                <a:gd name="T54" fmla="*/ 30 w 170"/>
                <a:gd name="T55" fmla="*/ 159 h 306"/>
                <a:gd name="T56" fmla="*/ 26 w 170"/>
                <a:gd name="T57" fmla="*/ 175 h 306"/>
                <a:gd name="T58" fmla="*/ 25 w 170"/>
                <a:gd name="T59" fmla="*/ 194 h 306"/>
                <a:gd name="T60" fmla="*/ 25 w 170"/>
                <a:gd name="T61" fmla="*/ 306 h 306"/>
                <a:gd name="T62" fmla="*/ 0 w 170"/>
                <a:gd name="T63" fmla="*/ 306 h 306"/>
                <a:gd name="T64" fmla="*/ 0 w 170"/>
                <a:gd name="T65" fmla="*/ 0 h 306"/>
                <a:gd name="T66" fmla="*/ 25 w 170"/>
                <a:gd name="T6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306">
                  <a:moveTo>
                    <a:pt x="25" y="0"/>
                  </a:moveTo>
                  <a:lnTo>
                    <a:pt x="25" y="124"/>
                  </a:lnTo>
                  <a:lnTo>
                    <a:pt x="37" y="108"/>
                  </a:lnTo>
                  <a:lnTo>
                    <a:pt x="54" y="97"/>
                  </a:lnTo>
                  <a:lnTo>
                    <a:pt x="72" y="90"/>
                  </a:lnTo>
                  <a:lnTo>
                    <a:pt x="94" y="88"/>
                  </a:lnTo>
                  <a:lnTo>
                    <a:pt x="116" y="89"/>
                  </a:lnTo>
                  <a:lnTo>
                    <a:pt x="134" y="95"/>
                  </a:lnTo>
                  <a:lnTo>
                    <a:pt x="147" y="104"/>
                  </a:lnTo>
                  <a:lnTo>
                    <a:pt x="157" y="117"/>
                  </a:lnTo>
                  <a:lnTo>
                    <a:pt x="165" y="132"/>
                  </a:lnTo>
                  <a:lnTo>
                    <a:pt x="168" y="150"/>
                  </a:lnTo>
                  <a:lnTo>
                    <a:pt x="170" y="173"/>
                  </a:lnTo>
                  <a:lnTo>
                    <a:pt x="170" y="306"/>
                  </a:lnTo>
                  <a:lnTo>
                    <a:pt x="144" y="306"/>
                  </a:lnTo>
                  <a:lnTo>
                    <a:pt x="144" y="183"/>
                  </a:lnTo>
                  <a:lnTo>
                    <a:pt x="144" y="165"/>
                  </a:lnTo>
                  <a:lnTo>
                    <a:pt x="141" y="150"/>
                  </a:lnTo>
                  <a:lnTo>
                    <a:pt x="136" y="137"/>
                  </a:lnTo>
                  <a:lnTo>
                    <a:pt x="130" y="125"/>
                  </a:lnTo>
                  <a:lnTo>
                    <a:pt x="120" y="117"/>
                  </a:lnTo>
                  <a:lnTo>
                    <a:pt x="106" y="112"/>
                  </a:lnTo>
                  <a:lnTo>
                    <a:pt x="90" y="109"/>
                  </a:lnTo>
                  <a:lnTo>
                    <a:pt x="71" y="112"/>
                  </a:lnTo>
                  <a:lnTo>
                    <a:pt x="56" y="118"/>
                  </a:lnTo>
                  <a:lnTo>
                    <a:pt x="44" y="129"/>
                  </a:lnTo>
                  <a:lnTo>
                    <a:pt x="35" y="143"/>
                  </a:lnTo>
                  <a:lnTo>
                    <a:pt x="30" y="159"/>
                  </a:lnTo>
                  <a:lnTo>
                    <a:pt x="26" y="175"/>
                  </a:lnTo>
                  <a:lnTo>
                    <a:pt x="25" y="194"/>
                  </a:lnTo>
                  <a:lnTo>
                    <a:pt x="25" y="306"/>
                  </a:lnTo>
                  <a:lnTo>
                    <a:pt x="0" y="306"/>
                  </a:lnTo>
                  <a:lnTo>
                    <a:pt x="0" y="0"/>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4" name="Freeform 62"/>
            <p:cNvSpPr>
              <a:spLocks/>
            </p:cNvSpPr>
            <p:nvPr userDrawn="1"/>
          </p:nvSpPr>
          <p:spPr bwMode="auto">
            <a:xfrm>
              <a:off x="1592263" y="873126"/>
              <a:ext cx="34925" cy="87313"/>
            </a:xfrm>
            <a:custGeom>
              <a:avLst/>
              <a:gdLst>
                <a:gd name="T0" fmla="*/ 80 w 110"/>
                <a:gd name="T1" fmla="*/ 273 h 273"/>
                <a:gd name="T2" fmla="*/ 63 w 110"/>
                <a:gd name="T3" fmla="*/ 271 h 273"/>
                <a:gd name="T4" fmla="*/ 50 w 110"/>
                <a:gd name="T5" fmla="*/ 265 h 273"/>
                <a:gd name="T6" fmla="*/ 41 w 110"/>
                <a:gd name="T7" fmla="*/ 255 h 273"/>
                <a:gd name="T8" fmla="*/ 36 w 110"/>
                <a:gd name="T9" fmla="*/ 241 h 273"/>
                <a:gd name="T10" fmla="*/ 35 w 110"/>
                <a:gd name="T11" fmla="*/ 223 h 273"/>
                <a:gd name="T12" fmla="*/ 35 w 110"/>
                <a:gd name="T13" fmla="*/ 74 h 273"/>
                <a:gd name="T14" fmla="*/ 0 w 110"/>
                <a:gd name="T15" fmla="*/ 74 h 273"/>
                <a:gd name="T16" fmla="*/ 0 w 110"/>
                <a:gd name="T17" fmla="*/ 55 h 273"/>
                <a:gd name="T18" fmla="*/ 35 w 110"/>
                <a:gd name="T19" fmla="*/ 55 h 273"/>
                <a:gd name="T20" fmla="*/ 35 w 110"/>
                <a:gd name="T21" fmla="*/ 11 h 273"/>
                <a:gd name="T22" fmla="*/ 60 w 110"/>
                <a:gd name="T23" fmla="*/ 0 h 273"/>
                <a:gd name="T24" fmla="*/ 60 w 110"/>
                <a:gd name="T25" fmla="*/ 55 h 273"/>
                <a:gd name="T26" fmla="*/ 107 w 110"/>
                <a:gd name="T27" fmla="*/ 55 h 273"/>
                <a:gd name="T28" fmla="*/ 107 w 110"/>
                <a:gd name="T29" fmla="*/ 74 h 273"/>
                <a:gd name="T30" fmla="*/ 60 w 110"/>
                <a:gd name="T31" fmla="*/ 74 h 273"/>
                <a:gd name="T32" fmla="*/ 60 w 110"/>
                <a:gd name="T33" fmla="*/ 212 h 273"/>
                <a:gd name="T34" fmla="*/ 61 w 110"/>
                <a:gd name="T35" fmla="*/ 231 h 273"/>
                <a:gd name="T36" fmla="*/ 65 w 110"/>
                <a:gd name="T37" fmla="*/ 243 h 273"/>
                <a:gd name="T38" fmla="*/ 73 w 110"/>
                <a:gd name="T39" fmla="*/ 250 h 273"/>
                <a:gd name="T40" fmla="*/ 86 w 110"/>
                <a:gd name="T41" fmla="*/ 251 h 273"/>
                <a:gd name="T42" fmla="*/ 100 w 110"/>
                <a:gd name="T43" fmla="*/ 250 h 273"/>
                <a:gd name="T44" fmla="*/ 110 w 110"/>
                <a:gd name="T45" fmla="*/ 246 h 273"/>
                <a:gd name="T46" fmla="*/ 110 w 110"/>
                <a:gd name="T47" fmla="*/ 268 h 273"/>
                <a:gd name="T48" fmla="*/ 101 w 110"/>
                <a:gd name="T49" fmla="*/ 270 h 273"/>
                <a:gd name="T50" fmla="*/ 91 w 110"/>
                <a:gd name="T51" fmla="*/ 272 h 273"/>
                <a:gd name="T52" fmla="*/ 80 w 110"/>
                <a:gd name="T5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3">
                  <a:moveTo>
                    <a:pt x="80" y="273"/>
                  </a:moveTo>
                  <a:lnTo>
                    <a:pt x="63" y="271"/>
                  </a:lnTo>
                  <a:lnTo>
                    <a:pt x="50" y="265"/>
                  </a:lnTo>
                  <a:lnTo>
                    <a:pt x="41" y="255"/>
                  </a:lnTo>
                  <a:lnTo>
                    <a:pt x="36" y="241"/>
                  </a:lnTo>
                  <a:lnTo>
                    <a:pt x="35" y="223"/>
                  </a:lnTo>
                  <a:lnTo>
                    <a:pt x="35" y="74"/>
                  </a:lnTo>
                  <a:lnTo>
                    <a:pt x="0" y="74"/>
                  </a:lnTo>
                  <a:lnTo>
                    <a:pt x="0" y="55"/>
                  </a:lnTo>
                  <a:lnTo>
                    <a:pt x="35" y="55"/>
                  </a:lnTo>
                  <a:lnTo>
                    <a:pt x="35" y="11"/>
                  </a:lnTo>
                  <a:lnTo>
                    <a:pt x="60" y="0"/>
                  </a:lnTo>
                  <a:lnTo>
                    <a:pt x="60" y="55"/>
                  </a:lnTo>
                  <a:lnTo>
                    <a:pt x="107" y="55"/>
                  </a:lnTo>
                  <a:lnTo>
                    <a:pt x="107" y="74"/>
                  </a:lnTo>
                  <a:lnTo>
                    <a:pt x="60" y="74"/>
                  </a:lnTo>
                  <a:lnTo>
                    <a:pt x="60" y="212"/>
                  </a:lnTo>
                  <a:lnTo>
                    <a:pt x="61" y="231"/>
                  </a:lnTo>
                  <a:lnTo>
                    <a:pt x="65" y="243"/>
                  </a:lnTo>
                  <a:lnTo>
                    <a:pt x="73" y="250"/>
                  </a:lnTo>
                  <a:lnTo>
                    <a:pt x="86" y="251"/>
                  </a:lnTo>
                  <a:lnTo>
                    <a:pt x="100" y="250"/>
                  </a:lnTo>
                  <a:lnTo>
                    <a:pt x="110" y="246"/>
                  </a:lnTo>
                  <a:lnTo>
                    <a:pt x="110" y="268"/>
                  </a:lnTo>
                  <a:lnTo>
                    <a:pt x="101" y="270"/>
                  </a:lnTo>
                  <a:lnTo>
                    <a:pt x="91" y="272"/>
                  </a:lnTo>
                  <a:lnTo>
                    <a:pt x="80" y="2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386216024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FX Orange">
    <p:bg>
      <p:bgPr>
        <a:solidFill>
          <a:srgbClr val="FF6600"/>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959176" y="268298"/>
            <a:ext cx="10273029" cy="917575"/>
          </a:xfrm>
        </p:spPr>
        <p:txBody>
          <a:bodyPr/>
          <a:lstStyle>
            <a:lvl1pPr>
              <a:defRPr sz="2800" b="0" baseline="0">
                <a:solidFill>
                  <a:schemeClr val="bg1"/>
                </a:solidFill>
              </a:defRPr>
            </a:lvl1pPr>
          </a:lstStyle>
          <a:p>
            <a:r>
              <a:rPr lang="en-US"/>
              <a:t>Click to edit Master title style</a:t>
            </a:r>
            <a:endParaRPr lang="en-US" dirty="0"/>
          </a:p>
        </p:txBody>
      </p:sp>
      <p:sp>
        <p:nvSpPr>
          <p:cNvPr id="14" name="Slide Number Placeholder 7"/>
          <p:cNvSpPr>
            <a:spLocks noGrp="1"/>
          </p:cNvSpPr>
          <p:nvPr>
            <p:ph type="sldNum" sz="quarter" idx="13"/>
          </p:nvPr>
        </p:nvSpPr>
        <p:spPr>
          <a:xfrm>
            <a:off x="11578542" y="6325572"/>
            <a:ext cx="268927" cy="182562"/>
          </a:xfrm>
        </p:spPr>
        <p:txBody>
          <a:bodyPr/>
          <a:lstStyle>
            <a:lvl1pPr>
              <a:defRPr sz="1200"/>
            </a:lvl1pPr>
          </a:lstStyle>
          <a:p>
            <a:pPr>
              <a:defRPr/>
            </a:pPr>
            <a:fld id="{039833E3-2DB9-4BEE-B686-F543F57A0C08}" type="slidenum">
              <a:rPr lang="en-US" smtClean="0"/>
              <a:pPr>
                <a:defRPr/>
              </a:pPr>
              <a:t>‹#›</a:t>
            </a:fld>
            <a:endParaRPr lang="en-US" dirty="0"/>
          </a:p>
        </p:txBody>
      </p:sp>
      <p:grpSp>
        <p:nvGrpSpPr>
          <p:cNvPr id="25" name="Group 24"/>
          <p:cNvGrpSpPr/>
          <p:nvPr userDrawn="1"/>
        </p:nvGrpSpPr>
        <p:grpSpPr>
          <a:xfrm>
            <a:off x="337522" y="6148427"/>
            <a:ext cx="1147131" cy="499958"/>
            <a:chOff x="720725" y="554038"/>
            <a:chExt cx="1035051" cy="431801"/>
          </a:xfrm>
          <a:solidFill>
            <a:schemeClr val="bg1"/>
          </a:solidFill>
        </p:grpSpPr>
        <p:sp>
          <p:nvSpPr>
            <p:cNvPr id="26" name="Freeform 54"/>
            <p:cNvSpPr>
              <a:spLocks noEditPoints="1"/>
            </p:cNvSpPr>
            <p:nvPr userDrawn="1"/>
          </p:nvSpPr>
          <p:spPr bwMode="auto">
            <a:xfrm>
              <a:off x="1690688" y="763588"/>
              <a:ext cx="65088" cy="65088"/>
            </a:xfrm>
            <a:custGeom>
              <a:avLst/>
              <a:gdLst>
                <a:gd name="T0" fmla="*/ 183 w 205"/>
                <a:gd name="T1" fmla="*/ 79 h 204"/>
                <a:gd name="T2" fmla="*/ 163 w 205"/>
                <a:gd name="T3" fmla="*/ 42 h 204"/>
                <a:gd name="T4" fmla="*/ 125 w 205"/>
                <a:gd name="T5" fmla="*/ 20 h 204"/>
                <a:gd name="T6" fmla="*/ 80 w 205"/>
                <a:gd name="T7" fmla="*/ 20 h 204"/>
                <a:gd name="T8" fmla="*/ 44 w 205"/>
                <a:gd name="T9" fmla="*/ 42 h 204"/>
                <a:gd name="T10" fmla="*/ 23 w 205"/>
                <a:gd name="T11" fmla="*/ 79 h 204"/>
                <a:gd name="T12" fmla="*/ 23 w 205"/>
                <a:gd name="T13" fmla="*/ 125 h 204"/>
                <a:gd name="T14" fmla="*/ 44 w 205"/>
                <a:gd name="T15" fmla="*/ 163 h 204"/>
                <a:gd name="T16" fmla="*/ 80 w 205"/>
                <a:gd name="T17" fmla="*/ 184 h 204"/>
                <a:gd name="T18" fmla="*/ 125 w 205"/>
                <a:gd name="T19" fmla="*/ 184 h 204"/>
                <a:gd name="T20" fmla="*/ 163 w 205"/>
                <a:gd name="T21" fmla="*/ 163 h 204"/>
                <a:gd name="T22" fmla="*/ 183 w 205"/>
                <a:gd name="T23" fmla="*/ 125 h 204"/>
                <a:gd name="T24" fmla="*/ 81 w 205"/>
                <a:gd name="T25" fmla="*/ 107 h 204"/>
                <a:gd name="T26" fmla="*/ 63 w 205"/>
                <a:gd name="T27" fmla="*/ 163 h 204"/>
                <a:gd name="T28" fmla="*/ 108 w 205"/>
                <a:gd name="T29" fmla="*/ 39 h 204"/>
                <a:gd name="T30" fmla="*/ 136 w 205"/>
                <a:gd name="T31" fmla="*/ 48 h 204"/>
                <a:gd name="T32" fmla="*/ 146 w 205"/>
                <a:gd name="T33" fmla="*/ 73 h 204"/>
                <a:gd name="T34" fmla="*/ 135 w 205"/>
                <a:gd name="T35" fmla="*/ 95 h 204"/>
                <a:gd name="T36" fmla="*/ 125 w 205"/>
                <a:gd name="T37" fmla="*/ 100 h 204"/>
                <a:gd name="T38" fmla="*/ 138 w 205"/>
                <a:gd name="T39" fmla="*/ 114 h 204"/>
                <a:gd name="T40" fmla="*/ 143 w 205"/>
                <a:gd name="T41" fmla="*/ 138 h 204"/>
                <a:gd name="T42" fmla="*/ 146 w 205"/>
                <a:gd name="T43" fmla="*/ 157 h 204"/>
                <a:gd name="T44" fmla="*/ 128 w 205"/>
                <a:gd name="T45" fmla="*/ 163 h 204"/>
                <a:gd name="T46" fmla="*/ 121 w 205"/>
                <a:gd name="T47" fmla="*/ 135 h 204"/>
                <a:gd name="T48" fmla="*/ 115 w 205"/>
                <a:gd name="T49" fmla="*/ 113 h 204"/>
                <a:gd name="T50" fmla="*/ 99 w 205"/>
                <a:gd name="T51" fmla="*/ 107 h 204"/>
                <a:gd name="T52" fmla="*/ 104 w 205"/>
                <a:gd name="T53" fmla="*/ 90 h 204"/>
                <a:gd name="T54" fmla="*/ 121 w 205"/>
                <a:gd name="T55" fmla="*/ 85 h 204"/>
                <a:gd name="T56" fmla="*/ 126 w 205"/>
                <a:gd name="T57" fmla="*/ 73 h 204"/>
                <a:gd name="T58" fmla="*/ 121 w 205"/>
                <a:gd name="T59" fmla="*/ 62 h 204"/>
                <a:gd name="T60" fmla="*/ 104 w 205"/>
                <a:gd name="T61" fmla="*/ 57 h 204"/>
                <a:gd name="T62" fmla="*/ 81 w 205"/>
                <a:gd name="T63" fmla="*/ 90 h 204"/>
                <a:gd name="T64" fmla="*/ 0 w 205"/>
                <a:gd name="T65" fmla="*/ 103 h 204"/>
                <a:gd name="T66" fmla="*/ 11 w 205"/>
                <a:gd name="T67" fmla="*/ 55 h 204"/>
                <a:gd name="T68" fmla="*/ 40 w 205"/>
                <a:gd name="T69" fmla="*/ 22 h 204"/>
                <a:gd name="T70" fmla="*/ 80 w 205"/>
                <a:gd name="T71" fmla="*/ 3 h 204"/>
                <a:gd name="T72" fmla="*/ 125 w 205"/>
                <a:gd name="T73" fmla="*/ 3 h 204"/>
                <a:gd name="T74" fmla="*/ 166 w 205"/>
                <a:gd name="T75" fmla="*/ 22 h 204"/>
                <a:gd name="T76" fmla="*/ 195 w 205"/>
                <a:gd name="T77" fmla="*/ 55 h 204"/>
                <a:gd name="T78" fmla="*/ 205 w 205"/>
                <a:gd name="T79" fmla="*/ 103 h 204"/>
                <a:gd name="T80" fmla="*/ 195 w 205"/>
                <a:gd name="T81" fmla="*/ 149 h 204"/>
                <a:gd name="T82" fmla="*/ 166 w 205"/>
                <a:gd name="T83" fmla="*/ 183 h 204"/>
                <a:gd name="T84" fmla="*/ 125 w 205"/>
                <a:gd name="T85" fmla="*/ 202 h 204"/>
                <a:gd name="T86" fmla="*/ 80 w 205"/>
                <a:gd name="T87" fmla="*/ 202 h 204"/>
                <a:gd name="T88" fmla="*/ 40 w 205"/>
                <a:gd name="T89" fmla="*/ 183 h 204"/>
                <a:gd name="T90" fmla="*/ 11 w 205"/>
                <a:gd name="T91" fmla="*/ 149 h 204"/>
                <a:gd name="T92" fmla="*/ 0 w 205"/>
                <a:gd name="T93"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204">
                  <a:moveTo>
                    <a:pt x="185" y="103"/>
                  </a:moveTo>
                  <a:lnTo>
                    <a:pt x="183" y="79"/>
                  </a:lnTo>
                  <a:lnTo>
                    <a:pt x="175" y="59"/>
                  </a:lnTo>
                  <a:lnTo>
                    <a:pt x="163" y="42"/>
                  </a:lnTo>
                  <a:lnTo>
                    <a:pt x="145" y="28"/>
                  </a:lnTo>
                  <a:lnTo>
                    <a:pt x="125" y="20"/>
                  </a:lnTo>
                  <a:lnTo>
                    <a:pt x="103" y="18"/>
                  </a:lnTo>
                  <a:lnTo>
                    <a:pt x="80" y="20"/>
                  </a:lnTo>
                  <a:lnTo>
                    <a:pt x="60" y="28"/>
                  </a:lnTo>
                  <a:lnTo>
                    <a:pt x="44" y="42"/>
                  </a:lnTo>
                  <a:lnTo>
                    <a:pt x="31" y="59"/>
                  </a:lnTo>
                  <a:lnTo>
                    <a:pt x="23" y="79"/>
                  </a:lnTo>
                  <a:lnTo>
                    <a:pt x="20" y="103"/>
                  </a:lnTo>
                  <a:lnTo>
                    <a:pt x="23" y="125"/>
                  </a:lnTo>
                  <a:lnTo>
                    <a:pt x="31" y="147"/>
                  </a:lnTo>
                  <a:lnTo>
                    <a:pt x="44" y="163"/>
                  </a:lnTo>
                  <a:lnTo>
                    <a:pt x="60" y="177"/>
                  </a:lnTo>
                  <a:lnTo>
                    <a:pt x="80" y="184"/>
                  </a:lnTo>
                  <a:lnTo>
                    <a:pt x="103" y="188"/>
                  </a:lnTo>
                  <a:lnTo>
                    <a:pt x="125" y="184"/>
                  </a:lnTo>
                  <a:lnTo>
                    <a:pt x="145" y="177"/>
                  </a:lnTo>
                  <a:lnTo>
                    <a:pt x="163" y="163"/>
                  </a:lnTo>
                  <a:lnTo>
                    <a:pt x="175" y="147"/>
                  </a:lnTo>
                  <a:lnTo>
                    <a:pt x="183" y="125"/>
                  </a:lnTo>
                  <a:lnTo>
                    <a:pt x="185" y="103"/>
                  </a:lnTo>
                  <a:close/>
                  <a:moveTo>
                    <a:pt x="81" y="107"/>
                  </a:moveTo>
                  <a:lnTo>
                    <a:pt x="81" y="163"/>
                  </a:lnTo>
                  <a:lnTo>
                    <a:pt x="63" y="163"/>
                  </a:lnTo>
                  <a:lnTo>
                    <a:pt x="63" y="39"/>
                  </a:lnTo>
                  <a:lnTo>
                    <a:pt x="108" y="39"/>
                  </a:lnTo>
                  <a:lnTo>
                    <a:pt x="125" y="42"/>
                  </a:lnTo>
                  <a:lnTo>
                    <a:pt x="136" y="48"/>
                  </a:lnTo>
                  <a:lnTo>
                    <a:pt x="144" y="59"/>
                  </a:lnTo>
                  <a:lnTo>
                    <a:pt x="146" y="73"/>
                  </a:lnTo>
                  <a:lnTo>
                    <a:pt x="143" y="85"/>
                  </a:lnTo>
                  <a:lnTo>
                    <a:pt x="135" y="95"/>
                  </a:lnTo>
                  <a:lnTo>
                    <a:pt x="125" y="99"/>
                  </a:lnTo>
                  <a:lnTo>
                    <a:pt x="125" y="100"/>
                  </a:lnTo>
                  <a:lnTo>
                    <a:pt x="133" y="104"/>
                  </a:lnTo>
                  <a:lnTo>
                    <a:pt x="138" y="114"/>
                  </a:lnTo>
                  <a:lnTo>
                    <a:pt x="141" y="128"/>
                  </a:lnTo>
                  <a:lnTo>
                    <a:pt x="143" y="138"/>
                  </a:lnTo>
                  <a:lnTo>
                    <a:pt x="144" y="148"/>
                  </a:lnTo>
                  <a:lnTo>
                    <a:pt x="146" y="157"/>
                  </a:lnTo>
                  <a:lnTo>
                    <a:pt x="149" y="163"/>
                  </a:lnTo>
                  <a:lnTo>
                    <a:pt x="128" y="163"/>
                  </a:lnTo>
                  <a:lnTo>
                    <a:pt x="124" y="149"/>
                  </a:lnTo>
                  <a:lnTo>
                    <a:pt x="121" y="135"/>
                  </a:lnTo>
                  <a:lnTo>
                    <a:pt x="119" y="120"/>
                  </a:lnTo>
                  <a:lnTo>
                    <a:pt x="115" y="113"/>
                  </a:lnTo>
                  <a:lnTo>
                    <a:pt x="109" y="108"/>
                  </a:lnTo>
                  <a:lnTo>
                    <a:pt x="99" y="107"/>
                  </a:lnTo>
                  <a:lnTo>
                    <a:pt x="81" y="107"/>
                  </a:lnTo>
                  <a:close/>
                  <a:moveTo>
                    <a:pt x="104" y="90"/>
                  </a:moveTo>
                  <a:lnTo>
                    <a:pt x="114" y="89"/>
                  </a:lnTo>
                  <a:lnTo>
                    <a:pt x="121" y="85"/>
                  </a:lnTo>
                  <a:lnTo>
                    <a:pt x="125" y="79"/>
                  </a:lnTo>
                  <a:lnTo>
                    <a:pt x="126" y="73"/>
                  </a:lnTo>
                  <a:lnTo>
                    <a:pt x="125" y="67"/>
                  </a:lnTo>
                  <a:lnTo>
                    <a:pt x="121" y="62"/>
                  </a:lnTo>
                  <a:lnTo>
                    <a:pt x="114" y="58"/>
                  </a:lnTo>
                  <a:lnTo>
                    <a:pt x="104" y="57"/>
                  </a:lnTo>
                  <a:lnTo>
                    <a:pt x="81" y="57"/>
                  </a:lnTo>
                  <a:lnTo>
                    <a:pt x="81" y="90"/>
                  </a:lnTo>
                  <a:lnTo>
                    <a:pt x="104" y="90"/>
                  </a:lnTo>
                  <a:close/>
                  <a:moveTo>
                    <a:pt x="0" y="103"/>
                  </a:moveTo>
                  <a:lnTo>
                    <a:pt x="3" y="78"/>
                  </a:lnTo>
                  <a:lnTo>
                    <a:pt x="11" y="55"/>
                  </a:lnTo>
                  <a:lnTo>
                    <a:pt x="24" y="37"/>
                  </a:lnTo>
                  <a:lnTo>
                    <a:pt x="40" y="22"/>
                  </a:lnTo>
                  <a:lnTo>
                    <a:pt x="59" y="10"/>
                  </a:lnTo>
                  <a:lnTo>
                    <a:pt x="80" y="3"/>
                  </a:lnTo>
                  <a:lnTo>
                    <a:pt x="103" y="0"/>
                  </a:lnTo>
                  <a:lnTo>
                    <a:pt x="125" y="3"/>
                  </a:lnTo>
                  <a:lnTo>
                    <a:pt x="146" y="10"/>
                  </a:lnTo>
                  <a:lnTo>
                    <a:pt x="166" y="22"/>
                  </a:lnTo>
                  <a:lnTo>
                    <a:pt x="183" y="37"/>
                  </a:lnTo>
                  <a:lnTo>
                    <a:pt x="195" y="55"/>
                  </a:lnTo>
                  <a:lnTo>
                    <a:pt x="202" y="78"/>
                  </a:lnTo>
                  <a:lnTo>
                    <a:pt x="205" y="103"/>
                  </a:lnTo>
                  <a:lnTo>
                    <a:pt x="202" y="127"/>
                  </a:lnTo>
                  <a:lnTo>
                    <a:pt x="195" y="149"/>
                  </a:lnTo>
                  <a:lnTo>
                    <a:pt x="183" y="168"/>
                  </a:lnTo>
                  <a:lnTo>
                    <a:pt x="166" y="183"/>
                  </a:lnTo>
                  <a:lnTo>
                    <a:pt x="146" y="194"/>
                  </a:lnTo>
                  <a:lnTo>
                    <a:pt x="125" y="202"/>
                  </a:lnTo>
                  <a:lnTo>
                    <a:pt x="103" y="204"/>
                  </a:lnTo>
                  <a:lnTo>
                    <a:pt x="80" y="202"/>
                  </a:lnTo>
                  <a:lnTo>
                    <a:pt x="59" y="194"/>
                  </a:lnTo>
                  <a:lnTo>
                    <a:pt x="40" y="183"/>
                  </a:lnTo>
                  <a:lnTo>
                    <a:pt x="24" y="168"/>
                  </a:lnTo>
                  <a:lnTo>
                    <a:pt x="11" y="149"/>
                  </a:lnTo>
                  <a:lnTo>
                    <a:pt x="3" y="127"/>
                  </a:lnTo>
                  <a:lnTo>
                    <a:pt x="0" y="1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7" name="Freeform 55"/>
            <p:cNvSpPr>
              <a:spLocks noEditPoints="1"/>
            </p:cNvSpPr>
            <p:nvPr userDrawn="1"/>
          </p:nvSpPr>
          <p:spPr bwMode="auto">
            <a:xfrm>
              <a:off x="720725" y="554038"/>
              <a:ext cx="938213" cy="279400"/>
            </a:xfrm>
            <a:custGeom>
              <a:avLst/>
              <a:gdLst>
                <a:gd name="T0" fmla="*/ 2561 w 2952"/>
                <a:gd name="T1" fmla="*/ 410 h 881"/>
                <a:gd name="T2" fmla="*/ 2169 w 2952"/>
                <a:gd name="T3" fmla="*/ 221 h 881"/>
                <a:gd name="T4" fmla="*/ 1469 w 2952"/>
                <a:gd name="T5" fmla="*/ 347 h 881"/>
                <a:gd name="T6" fmla="*/ 1367 w 2952"/>
                <a:gd name="T7" fmla="*/ 286 h 881"/>
                <a:gd name="T8" fmla="*/ 1224 w 2952"/>
                <a:gd name="T9" fmla="*/ 292 h 881"/>
                <a:gd name="T10" fmla="*/ 1096 w 2952"/>
                <a:gd name="T11" fmla="*/ 381 h 881"/>
                <a:gd name="T12" fmla="*/ 1027 w 2952"/>
                <a:gd name="T13" fmla="*/ 445 h 881"/>
                <a:gd name="T14" fmla="*/ 920 w 2952"/>
                <a:gd name="T15" fmla="*/ 322 h 881"/>
                <a:gd name="T16" fmla="*/ 749 w 2952"/>
                <a:gd name="T17" fmla="*/ 277 h 881"/>
                <a:gd name="T18" fmla="*/ 568 w 2952"/>
                <a:gd name="T19" fmla="*/ 327 h 881"/>
                <a:gd name="T20" fmla="*/ 480 w 2952"/>
                <a:gd name="T21" fmla="*/ 310 h 881"/>
                <a:gd name="T22" fmla="*/ 503 w 2952"/>
                <a:gd name="T23" fmla="*/ 0 h 881"/>
                <a:gd name="T24" fmla="*/ 226 w 2952"/>
                <a:gd name="T25" fmla="*/ 492 h 881"/>
                <a:gd name="T26" fmla="*/ 445 w 2952"/>
                <a:gd name="T27" fmla="*/ 623 h 881"/>
                <a:gd name="T28" fmla="*/ 516 w 2952"/>
                <a:gd name="T29" fmla="*/ 779 h 881"/>
                <a:gd name="T30" fmla="*/ 659 w 2952"/>
                <a:gd name="T31" fmla="*/ 867 h 881"/>
                <a:gd name="T32" fmla="*/ 839 w 2952"/>
                <a:gd name="T33" fmla="*/ 868 h 881"/>
                <a:gd name="T34" fmla="*/ 975 w 2952"/>
                <a:gd name="T35" fmla="*/ 791 h 881"/>
                <a:gd name="T36" fmla="*/ 848 w 2952"/>
                <a:gd name="T37" fmla="*/ 686 h 881"/>
                <a:gd name="T38" fmla="*/ 793 w 2952"/>
                <a:gd name="T39" fmla="*/ 729 h 881"/>
                <a:gd name="T40" fmla="*/ 701 w 2952"/>
                <a:gd name="T41" fmla="*/ 722 h 881"/>
                <a:gd name="T42" fmla="*/ 639 w 2952"/>
                <a:gd name="T43" fmla="*/ 644 h 881"/>
                <a:gd name="T44" fmla="*/ 1052 w 2952"/>
                <a:gd name="T45" fmla="*/ 699 h 881"/>
                <a:gd name="T46" fmla="*/ 1150 w 2952"/>
                <a:gd name="T47" fmla="*/ 829 h 881"/>
                <a:gd name="T48" fmla="*/ 1309 w 2952"/>
                <a:gd name="T49" fmla="*/ 881 h 881"/>
                <a:gd name="T50" fmla="*/ 1426 w 2952"/>
                <a:gd name="T51" fmla="*/ 842 h 881"/>
                <a:gd name="T52" fmla="*/ 1471 w 2952"/>
                <a:gd name="T53" fmla="*/ 851 h 881"/>
                <a:gd name="T54" fmla="*/ 2952 w 2952"/>
                <a:gd name="T55" fmla="*/ 851 h 881"/>
                <a:gd name="T56" fmla="*/ 664 w 2952"/>
                <a:gd name="T57" fmla="*/ 448 h 881"/>
                <a:gd name="T58" fmla="*/ 749 w 2952"/>
                <a:gd name="T59" fmla="*/ 406 h 881"/>
                <a:gd name="T60" fmla="*/ 838 w 2952"/>
                <a:gd name="T61" fmla="*/ 447 h 881"/>
                <a:gd name="T62" fmla="*/ 843 w 2952"/>
                <a:gd name="T63" fmla="*/ 495 h 881"/>
                <a:gd name="T64" fmla="*/ 752 w 2952"/>
                <a:gd name="T65" fmla="*/ 495 h 881"/>
                <a:gd name="T66" fmla="*/ 643 w 2952"/>
                <a:gd name="T67" fmla="*/ 495 h 881"/>
                <a:gd name="T68" fmla="*/ 1280 w 2952"/>
                <a:gd name="T69" fmla="*/ 696 h 881"/>
                <a:gd name="T70" fmla="*/ 1234 w 2952"/>
                <a:gd name="T71" fmla="*/ 607 h 881"/>
                <a:gd name="T72" fmla="*/ 1245 w 2952"/>
                <a:gd name="T73" fmla="*/ 508 h 881"/>
                <a:gd name="T74" fmla="*/ 1304 w 2952"/>
                <a:gd name="T75" fmla="*/ 441 h 881"/>
                <a:gd name="T76" fmla="*/ 1399 w 2952"/>
                <a:gd name="T77" fmla="*/ 441 h 881"/>
                <a:gd name="T78" fmla="*/ 1454 w 2952"/>
                <a:gd name="T79" fmla="*/ 508 h 881"/>
                <a:gd name="T80" fmla="*/ 1464 w 2952"/>
                <a:gd name="T81" fmla="*/ 605 h 881"/>
                <a:gd name="T82" fmla="*/ 1431 w 2952"/>
                <a:gd name="T83" fmla="*/ 686 h 881"/>
                <a:gd name="T84" fmla="*/ 1350 w 2952"/>
                <a:gd name="T85" fmla="*/ 721 h 881"/>
                <a:gd name="T86" fmla="*/ 2128 w 2952"/>
                <a:gd name="T87" fmla="*/ 41 h 881"/>
                <a:gd name="T88" fmla="*/ 2124 w 2952"/>
                <a:gd name="T89" fmla="*/ 336 h 881"/>
                <a:gd name="T90" fmla="*/ 2124 w 2952"/>
                <a:gd name="T91" fmla="*/ 672 h 881"/>
                <a:gd name="T92" fmla="*/ 2172 w 2952"/>
                <a:gd name="T93" fmla="*/ 513 h 881"/>
                <a:gd name="T94" fmla="*/ 2172 w 2952"/>
                <a:gd name="T95" fmla="*/ 626 h 881"/>
                <a:gd name="T96" fmla="*/ 2255 w 2952"/>
                <a:gd name="T97" fmla="*/ 809 h 881"/>
                <a:gd name="T98" fmla="*/ 2561 w 2952"/>
                <a:gd name="T99" fmla="*/ 472 h 881"/>
                <a:gd name="T100" fmla="*/ 2860 w 2952"/>
                <a:gd name="T101" fmla="*/ 80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2" h="881">
                  <a:moveTo>
                    <a:pt x="2704" y="572"/>
                  </a:moveTo>
                  <a:lnTo>
                    <a:pt x="2950" y="295"/>
                  </a:lnTo>
                  <a:lnTo>
                    <a:pt x="2661" y="295"/>
                  </a:lnTo>
                  <a:lnTo>
                    <a:pt x="2561" y="410"/>
                  </a:lnTo>
                  <a:lnTo>
                    <a:pt x="2458" y="295"/>
                  </a:lnTo>
                  <a:lnTo>
                    <a:pt x="1909" y="295"/>
                  </a:lnTo>
                  <a:lnTo>
                    <a:pt x="1909" y="221"/>
                  </a:lnTo>
                  <a:lnTo>
                    <a:pt x="2169" y="221"/>
                  </a:lnTo>
                  <a:lnTo>
                    <a:pt x="2169" y="0"/>
                  </a:lnTo>
                  <a:lnTo>
                    <a:pt x="1471" y="0"/>
                  </a:lnTo>
                  <a:lnTo>
                    <a:pt x="1471" y="347"/>
                  </a:lnTo>
                  <a:lnTo>
                    <a:pt x="1469" y="347"/>
                  </a:lnTo>
                  <a:lnTo>
                    <a:pt x="1446" y="325"/>
                  </a:lnTo>
                  <a:lnTo>
                    <a:pt x="1421" y="307"/>
                  </a:lnTo>
                  <a:lnTo>
                    <a:pt x="1395" y="295"/>
                  </a:lnTo>
                  <a:lnTo>
                    <a:pt x="1367" y="286"/>
                  </a:lnTo>
                  <a:lnTo>
                    <a:pt x="1337" y="281"/>
                  </a:lnTo>
                  <a:lnTo>
                    <a:pt x="1306" y="280"/>
                  </a:lnTo>
                  <a:lnTo>
                    <a:pt x="1264" y="282"/>
                  </a:lnTo>
                  <a:lnTo>
                    <a:pt x="1224" y="292"/>
                  </a:lnTo>
                  <a:lnTo>
                    <a:pt x="1186" y="307"/>
                  </a:lnTo>
                  <a:lnTo>
                    <a:pt x="1154" y="327"/>
                  </a:lnTo>
                  <a:lnTo>
                    <a:pt x="1123" y="352"/>
                  </a:lnTo>
                  <a:lnTo>
                    <a:pt x="1096" y="381"/>
                  </a:lnTo>
                  <a:lnTo>
                    <a:pt x="1074" y="413"/>
                  </a:lnTo>
                  <a:lnTo>
                    <a:pt x="1055" y="448"/>
                  </a:lnTo>
                  <a:lnTo>
                    <a:pt x="1042" y="487"/>
                  </a:lnTo>
                  <a:lnTo>
                    <a:pt x="1027" y="445"/>
                  </a:lnTo>
                  <a:lnTo>
                    <a:pt x="1007" y="407"/>
                  </a:lnTo>
                  <a:lnTo>
                    <a:pt x="983" y="375"/>
                  </a:lnTo>
                  <a:lnTo>
                    <a:pt x="954" y="346"/>
                  </a:lnTo>
                  <a:lnTo>
                    <a:pt x="920" y="322"/>
                  </a:lnTo>
                  <a:lnTo>
                    <a:pt x="884" y="302"/>
                  </a:lnTo>
                  <a:lnTo>
                    <a:pt x="843" y="289"/>
                  </a:lnTo>
                  <a:lnTo>
                    <a:pt x="798" y="280"/>
                  </a:lnTo>
                  <a:lnTo>
                    <a:pt x="749" y="277"/>
                  </a:lnTo>
                  <a:lnTo>
                    <a:pt x="699" y="280"/>
                  </a:lnTo>
                  <a:lnTo>
                    <a:pt x="652" y="290"/>
                  </a:lnTo>
                  <a:lnTo>
                    <a:pt x="608" y="306"/>
                  </a:lnTo>
                  <a:lnTo>
                    <a:pt x="568" y="327"/>
                  </a:lnTo>
                  <a:lnTo>
                    <a:pt x="534" y="354"/>
                  </a:lnTo>
                  <a:lnTo>
                    <a:pt x="505" y="386"/>
                  </a:lnTo>
                  <a:lnTo>
                    <a:pt x="480" y="422"/>
                  </a:lnTo>
                  <a:lnTo>
                    <a:pt x="480" y="310"/>
                  </a:lnTo>
                  <a:lnTo>
                    <a:pt x="226" y="310"/>
                  </a:lnTo>
                  <a:lnTo>
                    <a:pt x="226" y="189"/>
                  </a:lnTo>
                  <a:lnTo>
                    <a:pt x="503" y="189"/>
                  </a:lnTo>
                  <a:lnTo>
                    <a:pt x="503" y="0"/>
                  </a:lnTo>
                  <a:lnTo>
                    <a:pt x="0" y="0"/>
                  </a:lnTo>
                  <a:lnTo>
                    <a:pt x="0" y="851"/>
                  </a:lnTo>
                  <a:lnTo>
                    <a:pt x="226" y="851"/>
                  </a:lnTo>
                  <a:lnTo>
                    <a:pt x="226" y="492"/>
                  </a:lnTo>
                  <a:lnTo>
                    <a:pt x="452" y="492"/>
                  </a:lnTo>
                  <a:lnTo>
                    <a:pt x="445" y="533"/>
                  </a:lnTo>
                  <a:lnTo>
                    <a:pt x="441" y="577"/>
                  </a:lnTo>
                  <a:lnTo>
                    <a:pt x="445" y="623"/>
                  </a:lnTo>
                  <a:lnTo>
                    <a:pt x="455" y="668"/>
                  </a:lnTo>
                  <a:lnTo>
                    <a:pt x="470" y="708"/>
                  </a:lnTo>
                  <a:lnTo>
                    <a:pt x="491" y="746"/>
                  </a:lnTo>
                  <a:lnTo>
                    <a:pt x="516" y="779"/>
                  </a:lnTo>
                  <a:lnTo>
                    <a:pt x="546" y="808"/>
                  </a:lnTo>
                  <a:lnTo>
                    <a:pt x="581" y="833"/>
                  </a:lnTo>
                  <a:lnTo>
                    <a:pt x="618" y="852"/>
                  </a:lnTo>
                  <a:lnTo>
                    <a:pt x="659" y="867"/>
                  </a:lnTo>
                  <a:lnTo>
                    <a:pt x="703" y="876"/>
                  </a:lnTo>
                  <a:lnTo>
                    <a:pt x="749" y="878"/>
                  </a:lnTo>
                  <a:lnTo>
                    <a:pt x="797" y="876"/>
                  </a:lnTo>
                  <a:lnTo>
                    <a:pt x="839" y="868"/>
                  </a:lnTo>
                  <a:lnTo>
                    <a:pt x="879" y="857"/>
                  </a:lnTo>
                  <a:lnTo>
                    <a:pt x="914" y="839"/>
                  </a:lnTo>
                  <a:lnTo>
                    <a:pt x="947" y="817"/>
                  </a:lnTo>
                  <a:lnTo>
                    <a:pt x="975" y="791"/>
                  </a:lnTo>
                  <a:lnTo>
                    <a:pt x="1002" y="761"/>
                  </a:lnTo>
                  <a:lnTo>
                    <a:pt x="1023" y="726"/>
                  </a:lnTo>
                  <a:lnTo>
                    <a:pt x="1042" y="686"/>
                  </a:lnTo>
                  <a:lnTo>
                    <a:pt x="848" y="686"/>
                  </a:lnTo>
                  <a:lnTo>
                    <a:pt x="835" y="702"/>
                  </a:lnTo>
                  <a:lnTo>
                    <a:pt x="823" y="714"/>
                  </a:lnTo>
                  <a:lnTo>
                    <a:pt x="809" y="724"/>
                  </a:lnTo>
                  <a:lnTo>
                    <a:pt x="793" y="729"/>
                  </a:lnTo>
                  <a:lnTo>
                    <a:pt x="773" y="733"/>
                  </a:lnTo>
                  <a:lnTo>
                    <a:pt x="749" y="734"/>
                  </a:lnTo>
                  <a:lnTo>
                    <a:pt x="724" y="731"/>
                  </a:lnTo>
                  <a:lnTo>
                    <a:pt x="701" y="722"/>
                  </a:lnTo>
                  <a:lnTo>
                    <a:pt x="679" y="708"/>
                  </a:lnTo>
                  <a:lnTo>
                    <a:pt x="662" y="691"/>
                  </a:lnTo>
                  <a:lnTo>
                    <a:pt x="648" y="669"/>
                  </a:lnTo>
                  <a:lnTo>
                    <a:pt x="639" y="644"/>
                  </a:lnTo>
                  <a:lnTo>
                    <a:pt x="637" y="618"/>
                  </a:lnTo>
                  <a:lnTo>
                    <a:pt x="1032" y="618"/>
                  </a:lnTo>
                  <a:lnTo>
                    <a:pt x="1039" y="661"/>
                  </a:lnTo>
                  <a:lnTo>
                    <a:pt x="1052" y="699"/>
                  </a:lnTo>
                  <a:lnTo>
                    <a:pt x="1070" y="737"/>
                  </a:lnTo>
                  <a:lnTo>
                    <a:pt x="1093" y="772"/>
                  </a:lnTo>
                  <a:lnTo>
                    <a:pt x="1120" y="803"/>
                  </a:lnTo>
                  <a:lnTo>
                    <a:pt x="1150" y="829"/>
                  </a:lnTo>
                  <a:lnTo>
                    <a:pt x="1185" y="851"/>
                  </a:lnTo>
                  <a:lnTo>
                    <a:pt x="1224" y="867"/>
                  </a:lnTo>
                  <a:lnTo>
                    <a:pt x="1264" y="877"/>
                  </a:lnTo>
                  <a:lnTo>
                    <a:pt x="1309" y="881"/>
                  </a:lnTo>
                  <a:lnTo>
                    <a:pt x="1340" y="878"/>
                  </a:lnTo>
                  <a:lnTo>
                    <a:pt x="1371" y="871"/>
                  </a:lnTo>
                  <a:lnTo>
                    <a:pt x="1400" y="858"/>
                  </a:lnTo>
                  <a:lnTo>
                    <a:pt x="1426" y="842"/>
                  </a:lnTo>
                  <a:lnTo>
                    <a:pt x="1449" y="821"/>
                  </a:lnTo>
                  <a:lnTo>
                    <a:pt x="1469" y="796"/>
                  </a:lnTo>
                  <a:lnTo>
                    <a:pt x="1471" y="796"/>
                  </a:lnTo>
                  <a:lnTo>
                    <a:pt x="1471" y="851"/>
                  </a:lnTo>
                  <a:lnTo>
                    <a:pt x="2450" y="851"/>
                  </a:lnTo>
                  <a:lnTo>
                    <a:pt x="2553" y="734"/>
                  </a:lnTo>
                  <a:lnTo>
                    <a:pt x="2655" y="851"/>
                  </a:lnTo>
                  <a:lnTo>
                    <a:pt x="2952" y="851"/>
                  </a:lnTo>
                  <a:lnTo>
                    <a:pt x="2704" y="572"/>
                  </a:lnTo>
                  <a:close/>
                  <a:moveTo>
                    <a:pt x="643" y="495"/>
                  </a:moveTo>
                  <a:lnTo>
                    <a:pt x="652" y="470"/>
                  </a:lnTo>
                  <a:lnTo>
                    <a:pt x="664" y="448"/>
                  </a:lnTo>
                  <a:lnTo>
                    <a:pt x="682" y="430"/>
                  </a:lnTo>
                  <a:lnTo>
                    <a:pt x="702" y="417"/>
                  </a:lnTo>
                  <a:lnTo>
                    <a:pt x="724" y="408"/>
                  </a:lnTo>
                  <a:lnTo>
                    <a:pt x="749" y="406"/>
                  </a:lnTo>
                  <a:lnTo>
                    <a:pt x="777" y="408"/>
                  </a:lnTo>
                  <a:lnTo>
                    <a:pt x="800" y="417"/>
                  </a:lnTo>
                  <a:lnTo>
                    <a:pt x="822" y="430"/>
                  </a:lnTo>
                  <a:lnTo>
                    <a:pt x="838" y="447"/>
                  </a:lnTo>
                  <a:lnTo>
                    <a:pt x="850" y="470"/>
                  </a:lnTo>
                  <a:lnTo>
                    <a:pt x="858" y="495"/>
                  </a:lnTo>
                  <a:lnTo>
                    <a:pt x="854" y="495"/>
                  </a:lnTo>
                  <a:lnTo>
                    <a:pt x="843" y="495"/>
                  </a:lnTo>
                  <a:lnTo>
                    <a:pt x="825" y="495"/>
                  </a:lnTo>
                  <a:lnTo>
                    <a:pt x="804" y="495"/>
                  </a:lnTo>
                  <a:lnTo>
                    <a:pt x="779" y="495"/>
                  </a:lnTo>
                  <a:lnTo>
                    <a:pt x="752" y="495"/>
                  </a:lnTo>
                  <a:lnTo>
                    <a:pt x="677" y="495"/>
                  </a:lnTo>
                  <a:lnTo>
                    <a:pt x="659" y="495"/>
                  </a:lnTo>
                  <a:lnTo>
                    <a:pt x="647" y="495"/>
                  </a:lnTo>
                  <a:lnTo>
                    <a:pt x="643" y="495"/>
                  </a:lnTo>
                  <a:close/>
                  <a:moveTo>
                    <a:pt x="1350" y="721"/>
                  </a:moveTo>
                  <a:lnTo>
                    <a:pt x="1324" y="717"/>
                  </a:lnTo>
                  <a:lnTo>
                    <a:pt x="1301" y="709"/>
                  </a:lnTo>
                  <a:lnTo>
                    <a:pt x="1280" y="696"/>
                  </a:lnTo>
                  <a:lnTo>
                    <a:pt x="1264" y="677"/>
                  </a:lnTo>
                  <a:lnTo>
                    <a:pt x="1250" y="657"/>
                  </a:lnTo>
                  <a:lnTo>
                    <a:pt x="1240" y="633"/>
                  </a:lnTo>
                  <a:lnTo>
                    <a:pt x="1234" y="607"/>
                  </a:lnTo>
                  <a:lnTo>
                    <a:pt x="1231" y="581"/>
                  </a:lnTo>
                  <a:lnTo>
                    <a:pt x="1233" y="556"/>
                  </a:lnTo>
                  <a:lnTo>
                    <a:pt x="1238" y="531"/>
                  </a:lnTo>
                  <a:lnTo>
                    <a:pt x="1245" y="508"/>
                  </a:lnTo>
                  <a:lnTo>
                    <a:pt x="1255" y="487"/>
                  </a:lnTo>
                  <a:lnTo>
                    <a:pt x="1269" y="468"/>
                  </a:lnTo>
                  <a:lnTo>
                    <a:pt x="1284" y="453"/>
                  </a:lnTo>
                  <a:lnTo>
                    <a:pt x="1304" y="441"/>
                  </a:lnTo>
                  <a:lnTo>
                    <a:pt x="1325" y="433"/>
                  </a:lnTo>
                  <a:lnTo>
                    <a:pt x="1350" y="431"/>
                  </a:lnTo>
                  <a:lnTo>
                    <a:pt x="1376" y="433"/>
                  </a:lnTo>
                  <a:lnTo>
                    <a:pt x="1399" y="441"/>
                  </a:lnTo>
                  <a:lnTo>
                    <a:pt x="1417" y="453"/>
                  </a:lnTo>
                  <a:lnTo>
                    <a:pt x="1432" y="468"/>
                  </a:lnTo>
                  <a:lnTo>
                    <a:pt x="1445" y="487"/>
                  </a:lnTo>
                  <a:lnTo>
                    <a:pt x="1454" y="508"/>
                  </a:lnTo>
                  <a:lnTo>
                    <a:pt x="1460" y="531"/>
                  </a:lnTo>
                  <a:lnTo>
                    <a:pt x="1465" y="556"/>
                  </a:lnTo>
                  <a:lnTo>
                    <a:pt x="1465" y="581"/>
                  </a:lnTo>
                  <a:lnTo>
                    <a:pt x="1464" y="605"/>
                  </a:lnTo>
                  <a:lnTo>
                    <a:pt x="1460" y="628"/>
                  </a:lnTo>
                  <a:lnTo>
                    <a:pt x="1454" y="649"/>
                  </a:lnTo>
                  <a:lnTo>
                    <a:pt x="1444" y="669"/>
                  </a:lnTo>
                  <a:lnTo>
                    <a:pt x="1431" y="686"/>
                  </a:lnTo>
                  <a:lnTo>
                    <a:pt x="1416" y="701"/>
                  </a:lnTo>
                  <a:lnTo>
                    <a:pt x="1397" y="712"/>
                  </a:lnTo>
                  <a:lnTo>
                    <a:pt x="1375" y="718"/>
                  </a:lnTo>
                  <a:lnTo>
                    <a:pt x="1350" y="721"/>
                  </a:lnTo>
                  <a:close/>
                  <a:moveTo>
                    <a:pt x="2124" y="809"/>
                  </a:moveTo>
                  <a:lnTo>
                    <a:pt x="1690" y="809"/>
                  </a:lnTo>
                  <a:lnTo>
                    <a:pt x="1690" y="41"/>
                  </a:lnTo>
                  <a:lnTo>
                    <a:pt x="2128" y="41"/>
                  </a:lnTo>
                  <a:lnTo>
                    <a:pt x="2128" y="180"/>
                  </a:lnTo>
                  <a:lnTo>
                    <a:pt x="1868" y="180"/>
                  </a:lnTo>
                  <a:lnTo>
                    <a:pt x="1868" y="336"/>
                  </a:lnTo>
                  <a:lnTo>
                    <a:pt x="2124" y="336"/>
                  </a:lnTo>
                  <a:lnTo>
                    <a:pt x="2124" y="466"/>
                  </a:lnTo>
                  <a:lnTo>
                    <a:pt x="1866" y="466"/>
                  </a:lnTo>
                  <a:lnTo>
                    <a:pt x="1866" y="672"/>
                  </a:lnTo>
                  <a:lnTo>
                    <a:pt x="2124" y="672"/>
                  </a:lnTo>
                  <a:lnTo>
                    <a:pt x="2124" y="809"/>
                  </a:lnTo>
                  <a:close/>
                  <a:moveTo>
                    <a:pt x="1913" y="626"/>
                  </a:moveTo>
                  <a:lnTo>
                    <a:pt x="1913" y="513"/>
                  </a:lnTo>
                  <a:lnTo>
                    <a:pt x="2172" y="513"/>
                  </a:lnTo>
                  <a:lnTo>
                    <a:pt x="2172" y="310"/>
                  </a:lnTo>
                  <a:lnTo>
                    <a:pt x="2405" y="572"/>
                  </a:lnTo>
                  <a:lnTo>
                    <a:pt x="2172" y="836"/>
                  </a:lnTo>
                  <a:lnTo>
                    <a:pt x="2172" y="626"/>
                  </a:lnTo>
                  <a:lnTo>
                    <a:pt x="1913" y="626"/>
                  </a:lnTo>
                  <a:close/>
                  <a:moveTo>
                    <a:pt x="2551" y="673"/>
                  </a:moveTo>
                  <a:lnTo>
                    <a:pt x="2431" y="809"/>
                  </a:lnTo>
                  <a:lnTo>
                    <a:pt x="2255" y="809"/>
                  </a:lnTo>
                  <a:lnTo>
                    <a:pt x="2466" y="572"/>
                  </a:lnTo>
                  <a:lnTo>
                    <a:pt x="2255" y="336"/>
                  </a:lnTo>
                  <a:lnTo>
                    <a:pt x="2439" y="336"/>
                  </a:lnTo>
                  <a:lnTo>
                    <a:pt x="2561" y="472"/>
                  </a:lnTo>
                  <a:lnTo>
                    <a:pt x="2680" y="336"/>
                  </a:lnTo>
                  <a:lnTo>
                    <a:pt x="2857" y="336"/>
                  </a:lnTo>
                  <a:lnTo>
                    <a:pt x="2648" y="572"/>
                  </a:lnTo>
                  <a:lnTo>
                    <a:pt x="2860" y="809"/>
                  </a:lnTo>
                  <a:lnTo>
                    <a:pt x="2674" y="809"/>
                  </a:lnTo>
                  <a:lnTo>
                    <a:pt x="2551" y="6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8" name="Freeform 56"/>
            <p:cNvSpPr>
              <a:spLocks/>
            </p:cNvSpPr>
            <p:nvPr userDrawn="1"/>
          </p:nvSpPr>
          <p:spPr bwMode="auto">
            <a:xfrm>
              <a:off x="1257300" y="862013"/>
              <a:ext cx="52388" cy="96838"/>
            </a:xfrm>
            <a:custGeom>
              <a:avLst/>
              <a:gdLst>
                <a:gd name="T0" fmla="*/ 29 w 165"/>
                <a:gd name="T1" fmla="*/ 23 h 306"/>
                <a:gd name="T2" fmla="*/ 29 w 165"/>
                <a:gd name="T3" fmla="*/ 137 h 306"/>
                <a:gd name="T4" fmla="*/ 159 w 165"/>
                <a:gd name="T5" fmla="*/ 137 h 306"/>
                <a:gd name="T6" fmla="*/ 159 w 165"/>
                <a:gd name="T7" fmla="*/ 159 h 306"/>
                <a:gd name="T8" fmla="*/ 29 w 165"/>
                <a:gd name="T9" fmla="*/ 159 h 306"/>
                <a:gd name="T10" fmla="*/ 29 w 165"/>
                <a:gd name="T11" fmla="*/ 306 h 306"/>
                <a:gd name="T12" fmla="*/ 0 w 165"/>
                <a:gd name="T13" fmla="*/ 306 h 306"/>
                <a:gd name="T14" fmla="*/ 0 w 165"/>
                <a:gd name="T15" fmla="*/ 0 h 306"/>
                <a:gd name="T16" fmla="*/ 165 w 165"/>
                <a:gd name="T17" fmla="*/ 0 h 306"/>
                <a:gd name="T18" fmla="*/ 165 w 165"/>
                <a:gd name="T19" fmla="*/ 23 h 306"/>
                <a:gd name="T20" fmla="*/ 29 w 165"/>
                <a:gd name="T2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306">
                  <a:moveTo>
                    <a:pt x="29" y="23"/>
                  </a:moveTo>
                  <a:lnTo>
                    <a:pt x="29" y="137"/>
                  </a:lnTo>
                  <a:lnTo>
                    <a:pt x="159" y="137"/>
                  </a:lnTo>
                  <a:lnTo>
                    <a:pt x="159" y="159"/>
                  </a:lnTo>
                  <a:lnTo>
                    <a:pt x="29" y="159"/>
                  </a:lnTo>
                  <a:lnTo>
                    <a:pt x="29" y="306"/>
                  </a:lnTo>
                  <a:lnTo>
                    <a:pt x="0" y="306"/>
                  </a:lnTo>
                  <a:lnTo>
                    <a:pt x="0" y="0"/>
                  </a:lnTo>
                  <a:lnTo>
                    <a:pt x="165" y="0"/>
                  </a:lnTo>
                  <a:lnTo>
                    <a:pt x="165" y="23"/>
                  </a:lnTo>
                  <a:lnTo>
                    <a:pt x="29"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9" name="Freeform 57"/>
            <p:cNvSpPr>
              <a:spLocks/>
            </p:cNvSpPr>
            <p:nvPr userDrawn="1"/>
          </p:nvSpPr>
          <p:spPr bwMode="auto">
            <a:xfrm>
              <a:off x="1319213" y="889001"/>
              <a:ext cx="31750" cy="69850"/>
            </a:xfrm>
            <a:custGeom>
              <a:avLst/>
              <a:gdLst>
                <a:gd name="T0" fmla="*/ 83 w 100"/>
                <a:gd name="T1" fmla="*/ 25 h 218"/>
                <a:gd name="T2" fmla="*/ 67 w 100"/>
                <a:gd name="T3" fmla="*/ 26 h 218"/>
                <a:gd name="T4" fmla="*/ 53 w 100"/>
                <a:gd name="T5" fmla="*/ 32 h 218"/>
                <a:gd name="T6" fmla="*/ 43 w 100"/>
                <a:gd name="T7" fmla="*/ 41 h 218"/>
                <a:gd name="T8" fmla="*/ 36 w 100"/>
                <a:gd name="T9" fmla="*/ 54 h 218"/>
                <a:gd name="T10" fmla="*/ 31 w 100"/>
                <a:gd name="T11" fmla="*/ 66 h 218"/>
                <a:gd name="T12" fmla="*/ 27 w 100"/>
                <a:gd name="T13" fmla="*/ 81 h 218"/>
                <a:gd name="T14" fmla="*/ 26 w 100"/>
                <a:gd name="T15" fmla="*/ 97 h 218"/>
                <a:gd name="T16" fmla="*/ 26 w 100"/>
                <a:gd name="T17" fmla="*/ 218 h 218"/>
                <a:gd name="T18" fmla="*/ 1 w 100"/>
                <a:gd name="T19" fmla="*/ 218 h 218"/>
                <a:gd name="T20" fmla="*/ 1 w 100"/>
                <a:gd name="T21" fmla="*/ 67 h 218"/>
                <a:gd name="T22" fmla="*/ 0 w 100"/>
                <a:gd name="T23" fmla="*/ 5 h 218"/>
                <a:gd name="T24" fmla="*/ 25 w 100"/>
                <a:gd name="T25" fmla="*/ 5 h 218"/>
                <a:gd name="T26" fmla="*/ 26 w 100"/>
                <a:gd name="T27" fmla="*/ 35 h 218"/>
                <a:gd name="T28" fmla="*/ 37 w 100"/>
                <a:gd name="T29" fmla="*/ 20 h 218"/>
                <a:gd name="T30" fmla="*/ 51 w 100"/>
                <a:gd name="T31" fmla="*/ 9 h 218"/>
                <a:gd name="T32" fmla="*/ 68 w 100"/>
                <a:gd name="T33" fmla="*/ 1 h 218"/>
                <a:gd name="T34" fmla="*/ 88 w 100"/>
                <a:gd name="T35" fmla="*/ 0 h 218"/>
                <a:gd name="T36" fmla="*/ 95 w 100"/>
                <a:gd name="T37" fmla="*/ 0 h 218"/>
                <a:gd name="T38" fmla="*/ 100 w 100"/>
                <a:gd name="T39" fmla="*/ 0 h 218"/>
                <a:gd name="T40" fmla="*/ 100 w 100"/>
                <a:gd name="T41" fmla="*/ 26 h 218"/>
                <a:gd name="T42" fmla="*/ 95 w 100"/>
                <a:gd name="T43" fmla="*/ 25 h 218"/>
                <a:gd name="T44" fmla="*/ 90 w 100"/>
                <a:gd name="T45" fmla="*/ 25 h 218"/>
                <a:gd name="T46" fmla="*/ 83 w 100"/>
                <a:gd name="T47" fmla="*/ 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18">
                  <a:moveTo>
                    <a:pt x="83" y="25"/>
                  </a:moveTo>
                  <a:lnTo>
                    <a:pt x="67" y="26"/>
                  </a:lnTo>
                  <a:lnTo>
                    <a:pt x="53" y="32"/>
                  </a:lnTo>
                  <a:lnTo>
                    <a:pt x="43" y="41"/>
                  </a:lnTo>
                  <a:lnTo>
                    <a:pt x="36" y="54"/>
                  </a:lnTo>
                  <a:lnTo>
                    <a:pt x="31" y="66"/>
                  </a:lnTo>
                  <a:lnTo>
                    <a:pt x="27" y="81"/>
                  </a:lnTo>
                  <a:lnTo>
                    <a:pt x="26" y="97"/>
                  </a:lnTo>
                  <a:lnTo>
                    <a:pt x="26" y="218"/>
                  </a:lnTo>
                  <a:lnTo>
                    <a:pt x="1" y="218"/>
                  </a:lnTo>
                  <a:lnTo>
                    <a:pt x="1" y="67"/>
                  </a:lnTo>
                  <a:lnTo>
                    <a:pt x="0" y="5"/>
                  </a:lnTo>
                  <a:lnTo>
                    <a:pt x="25" y="5"/>
                  </a:lnTo>
                  <a:lnTo>
                    <a:pt x="26" y="35"/>
                  </a:lnTo>
                  <a:lnTo>
                    <a:pt x="37" y="20"/>
                  </a:lnTo>
                  <a:lnTo>
                    <a:pt x="51" y="9"/>
                  </a:lnTo>
                  <a:lnTo>
                    <a:pt x="68" y="1"/>
                  </a:lnTo>
                  <a:lnTo>
                    <a:pt x="88" y="0"/>
                  </a:lnTo>
                  <a:lnTo>
                    <a:pt x="95" y="0"/>
                  </a:lnTo>
                  <a:lnTo>
                    <a:pt x="100" y="0"/>
                  </a:lnTo>
                  <a:lnTo>
                    <a:pt x="100" y="26"/>
                  </a:lnTo>
                  <a:lnTo>
                    <a:pt x="95" y="25"/>
                  </a:lnTo>
                  <a:lnTo>
                    <a:pt x="90" y="25"/>
                  </a:lnTo>
                  <a:lnTo>
                    <a:pt x="8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0" name="Freeform 58"/>
            <p:cNvSpPr>
              <a:spLocks noEditPoints="1"/>
            </p:cNvSpPr>
            <p:nvPr userDrawn="1"/>
          </p:nvSpPr>
          <p:spPr bwMode="auto">
            <a:xfrm>
              <a:off x="1354138" y="889001"/>
              <a:ext cx="57150" cy="71438"/>
            </a:xfrm>
            <a:custGeom>
              <a:avLst/>
              <a:gdLst>
                <a:gd name="T0" fmla="*/ 27 w 183"/>
                <a:gd name="T1" fmla="*/ 116 h 223"/>
                <a:gd name="T2" fmla="*/ 28 w 183"/>
                <a:gd name="T3" fmla="*/ 136 h 223"/>
                <a:gd name="T4" fmla="*/ 33 w 183"/>
                <a:gd name="T5" fmla="*/ 155 h 223"/>
                <a:gd name="T6" fmla="*/ 40 w 183"/>
                <a:gd name="T7" fmla="*/ 171 h 223"/>
                <a:gd name="T8" fmla="*/ 50 w 183"/>
                <a:gd name="T9" fmla="*/ 185 h 223"/>
                <a:gd name="T10" fmla="*/ 62 w 183"/>
                <a:gd name="T11" fmla="*/ 195 h 223"/>
                <a:gd name="T12" fmla="*/ 78 w 183"/>
                <a:gd name="T13" fmla="*/ 201 h 223"/>
                <a:gd name="T14" fmla="*/ 97 w 183"/>
                <a:gd name="T15" fmla="*/ 203 h 223"/>
                <a:gd name="T16" fmla="*/ 113 w 183"/>
                <a:gd name="T17" fmla="*/ 202 h 223"/>
                <a:gd name="T18" fmla="*/ 127 w 183"/>
                <a:gd name="T19" fmla="*/ 196 h 223"/>
                <a:gd name="T20" fmla="*/ 138 w 183"/>
                <a:gd name="T21" fmla="*/ 188 h 223"/>
                <a:gd name="T22" fmla="*/ 146 w 183"/>
                <a:gd name="T23" fmla="*/ 178 h 223"/>
                <a:gd name="T24" fmla="*/ 152 w 183"/>
                <a:gd name="T25" fmla="*/ 167 h 223"/>
                <a:gd name="T26" fmla="*/ 156 w 183"/>
                <a:gd name="T27" fmla="*/ 156 h 223"/>
                <a:gd name="T28" fmla="*/ 181 w 183"/>
                <a:gd name="T29" fmla="*/ 156 h 223"/>
                <a:gd name="T30" fmla="*/ 173 w 183"/>
                <a:gd name="T31" fmla="*/ 176 h 223"/>
                <a:gd name="T32" fmla="*/ 164 w 183"/>
                <a:gd name="T33" fmla="*/ 192 h 223"/>
                <a:gd name="T34" fmla="*/ 151 w 183"/>
                <a:gd name="T35" fmla="*/ 206 h 223"/>
                <a:gd name="T36" fmla="*/ 136 w 183"/>
                <a:gd name="T37" fmla="*/ 216 h 223"/>
                <a:gd name="T38" fmla="*/ 116 w 183"/>
                <a:gd name="T39" fmla="*/ 221 h 223"/>
                <a:gd name="T40" fmla="*/ 93 w 183"/>
                <a:gd name="T41" fmla="*/ 223 h 223"/>
                <a:gd name="T42" fmla="*/ 71 w 183"/>
                <a:gd name="T43" fmla="*/ 221 h 223"/>
                <a:gd name="T44" fmla="*/ 52 w 183"/>
                <a:gd name="T45" fmla="*/ 215 h 223"/>
                <a:gd name="T46" fmla="*/ 36 w 183"/>
                <a:gd name="T47" fmla="*/ 205 h 223"/>
                <a:gd name="T48" fmla="*/ 22 w 183"/>
                <a:gd name="T49" fmla="*/ 191 h 223"/>
                <a:gd name="T50" fmla="*/ 12 w 183"/>
                <a:gd name="T51" fmla="*/ 176 h 223"/>
                <a:gd name="T52" fmla="*/ 6 w 183"/>
                <a:gd name="T53" fmla="*/ 157 h 223"/>
                <a:gd name="T54" fmla="*/ 1 w 183"/>
                <a:gd name="T55" fmla="*/ 137 h 223"/>
                <a:gd name="T56" fmla="*/ 0 w 183"/>
                <a:gd name="T57" fmla="*/ 115 h 223"/>
                <a:gd name="T58" fmla="*/ 1 w 183"/>
                <a:gd name="T59" fmla="*/ 92 h 223"/>
                <a:gd name="T60" fmla="*/ 6 w 183"/>
                <a:gd name="T61" fmla="*/ 71 h 223"/>
                <a:gd name="T62" fmla="*/ 13 w 183"/>
                <a:gd name="T63" fmla="*/ 51 h 223"/>
                <a:gd name="T64" fmla="*/ 23 w 183"/>
                <a:gd name="T65" fmla="*/ 35 h 223"/>
                <a:gd name="T66" fmla="*/ 37 w 183"/>
                <a:gd name="T67" fmla="*/ 20 h 223"/>
                <a:gd name="T68" fmla="*/ 53 w 183"/>
                <a:gd name="T69" fmla="*/ 9 h 223"/>
                <a:gd name="T70" fmla="*/ 73 w 183"/>
                <a:gd name="T71" fmla="*/ 2 h 223"/>
                <a:gd name="T72" fmla="*/ 97 w 183"/>
                <a:gd name="T73" fmla="*/ 0 h 223"/>
                <a:gd name="T74" fmla="*/ 118 w 183"/>
                <a:gd name="T75" fmla="*/ 1 h 223"/>
                <a:gd name="T76" fmla="*/ 135 w 183"/>
                <a:gd name="T77" fmla="*/ 7 h 223"/>
                <a:gd name="T78" fmla="*/ 150 w 183"/>
                <a:gd name="T79" fmla="*/ 17 h 223"/>
                <a:gd name="T80" fmla="*/ 161 w 183"/>
                <a:gd name="T81" fmla="*/ 30 h 223"/>
                <a:gd name="T82" fmla="*/ 169 w 183"/>
                <a:gd name="T83" fmla="*/ 44 h 223"/>
                <a:gd name="T84" fmla="*/ 176 w 183"/>
                <a:gd name="T85" fmla="*/ 60 h 223"/>
                <a:gd name="T86" fmla="*/ 179 w 183"/>
                <a:gd name="T87" fmla="*/ 78 h 223"/>
                <a:gd name="T88" fmla="*/ 182 w 183"/>
                <a:gd name="T89" fmla="*/ 97 h 223"/>
                <a:gd name="T90" fmla="*/ 183 w 183"/>
                <a:gd name="T91" fmla="*/ 116 h 223"/>
                <a:gd name="T92" fmla="*/ 27 w 183"/>
                <a:gd name="T93" fmla="*/ 116 h 223"/>
                <a:gd name="T94" fmla="*/ 28 w 183"/>
                <a:gd name="T95" fmla="*/ 96 h 223"/>
                <a:gd name="T96" fmla="*/ 156 w 183"/>
                <a:gd name="T97" fmla="*/ 96 h 223"/>
                <a:gd name="T98" fmla="*/ 153 w 183"/>
                <a:gd name="T99" fmla="*/ 76 h 223"/>
                <a:gd name="T100" fmla="*/ 150 w 183"/>
                <a:gd name="T101" fmla="*/ 57 h 223"/>
                <a:gd name="T102" fmla="*/ 141 w 183"/>
                <a:gd name="T103" fmla="*/ 42 h 223"/>
                <a:gd name="T104" fmla="*/ 128 w 183"/>
                <a:gd name="T105" fmla="*/ 30 h 223"/>
                <a:gd name="T106" fmla="*/ 113 w 183"/>
                <a:gd name="T107" fmla="*/ 22 h 223"/>
                <a:gd name="T108" fmla="*/ 96 w 183"/>
                <a:gd name="T109" fmla="*/ 19 h 223"/>
                <a:gd name="T110" fmla="*/ 78 w 183"/>
                <a:gd name="T111" fmla="*/ 21 h 223"/>
                <a:gd name="T112" fmla="*/ 62 w 183"/>
                <a:gd name="T113" fmla="*/ 27 h 223"/>
                <a:gd name="T114" fmla="*/ 50 w 183"/>
                <a:gd name="T115" fmla="*/ 39 h 223"/>
                <a:gd name="T116" fmla="*/ 40 w 183"/>
                <a:gd name="T117" fmla="*/ 55 h 223"/>
                <a:gd name="T118" fmla="*/ 32 w 183"/>
                <a:gd name="T119" fmla="*/ 73 h 223"/>
                <a:gd name="T120" fmla="*/ 28 w 183"/>
                <a:gd name="T121" fmla="*/ 9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223">
                  <a:moveTo>
                    <a:pt x="27" y="116"/>
                  </a:moveTo>
                  <a:lnTo>
                    <a:pt x="28" y="136"/>
                  </a:lnTo>
                  <a:lnTo>
                    <a:pt x="33" y="155"/>
                  </a:lnTo>
                  <a:lnTo>
                    <a:pt x="40" y="171"/>
                  </a:lnTo>
                  <a:lnTo>
                    <a:pt x="50" y="185"/>
                  </a:lnTo>
                  <a:lnTo>
                    <a:pt x="62" y="195"/>
                  </a:lnTo>
                  <a:lnTo>
                    <a:pt x="78" y="201"/>
                  </a:lnTo>
                  <a:lnTo>
                    <a:pt x="97" y="203"/>
                  </a:lnTo>
                  <a:lnTo>
                    <a:pt x="113" y="202"/>
                  </a:lnTo>
                  <a:lnTo>
                    <a:pt x="127" y="196"/>
                  </a:lnTo>
                  <a:lnTo>
                    <a:pt x="138" y="188"/>
                  </a:lnTo>
                  <a:lnTo>
                    <a:pt x="146" y="178"/>
                  </a:lnTo>
                  <a:lnTo>
                    <a:pt x="152" y="167"/>
                  </a:lnTo>
                  <a:lnTo>
                    <a:pt x="156" y="156"/>
                  </a:lnTo>
                  <a:lnTo>
                    <a:pt x="181" y="156"/>
                  </a:lnTo>
                  <a:lnTo>
                    <a:pt x="173" y="176"/>
                  </a:lnTo>
                  <a:lnTo>
                    <a:pt x="164" y="192"/>
                  </a:lnTo>
                  <a:lnTo>
                    <a:pt x="151" y="206"/>
                  </a:lnTo>
                  <a:lnTo>
                    <a:pt x="136" y="216"/>
                  </a:lnTo>
                  <a:lnTo>
                    <a:pt x="116" y="221"/>
                  </a:lnTo>
                  <a:lnTo>
                    <a:pt x="93" y="223"/>
                  </a:lnTo>
                  <a:lnTo>
                    <a:pt x="71" y="221"/>
                  </a:lnTo>
                  <a:lnTo>
                    <a:pt x="52" y="215"/>
                  </a:lnTo>
                  <a:lnTo>
                    <a:pt x="36" y="205"/>
                  </a:lnTo>
                  <a:lnTo>
                    <a:pt x="22" y="191"/>
                  </a:lnTo>
                  <a:lnTo>
                    <a:pt x="12" y="176"/>
                  </a:lnTo>
                  <a:lnTo>
                    <a:pt x="6" y="157"/>
                  </a:lnTo>
                  <a:lnTo>
                    <a:pt x="1" y="137"/>
                  </a:lnTo>
                  <a:lnTo>
                    <a:pt x="0" y="115"/>
                  </a:lnTo>
                  <a:lnTo>
                    <a:pt x="1" y="92"/>
                  </a:lnTo>
                  <a:lnTo>
                    <a:pt x="6" y="71"/>
                  </a:lnTo>
                  <a:lnTo>
                    <a:pt x="13" y="51"/>
                  </a:lnTo>
                  <a:lnTo>
                    <a:pt x="23" y="35"/>
                  </a:lnTo>
                  <a:lnTo>
                    <a:pt x="37" y="20"/>
                  </a:lnTo>
                  <a:lnTo>
                    <a:pt x="53" y="9"/>
                  </a:lnTo>
                  <a:lnTo>
                    <a:pt x="73" y="2"/>
                  </a:lnTo>
                  <a:lnTo>
                    <a:pt x="97" y="0"/>
                  </a:lnTo>
                  <a:lnTo>
                    <a:pt x="118" y="1"/>
                  </a:lnTo>
                  <a:lnTo>
                    <a:pt x="135" y="7"/>
                  </a:lnTo>
                  <a:lnTo>
                    <a:pt x="150" y="17"/>
                  </a:lnTo>
                  <a:lnTo>
                    <a:pt x="161" y="30"/>
                  </a:lnTo>
                  <a:lnTo>
                    <a:pt x="169" y="44"/>
                  </a:lnTo>
                  <a:lnTo>
                    <a:pt x="176" y="60"/>
                  </a:lnTo>
                  <a:lnTo>
                    <a:pt x="179" y="78"/>
                  </a:lnTo>
                  <a:lnTo>
                    <a:pt x="182" y="97"/>
                  </a:lnTo>
                  <a:lnTo>
                    <a:pt x="183" y="116"/>
                  </a:lnTo>
                  <a:lnTo>
                    <a:pt x="27" y="116"/>
                  </a:lnTo>
                  <a:close/>
                  <a:moveTo>
                    <a:pt x="28" y="96"/>
                  </a:moveTo>
                  <a:lnTo>
                    <a:pt x="156" y="96"/>
                  </a:lnTo>
                  <a:lnTo>
                    <a:pt x="153" y="76"/>
                  </a:lnTo>
                  <a:lnTo>
                    <a:pt x="150" y="57"/>
                  </a:lnTo>
                  <a:lnTo>
                    <a:pt x="141" y="42"/>
                  </a:lnTo>
                  <a:lnTo>
                    <a:pt x="128" y="30"/>
                  </a:lnTo>
                  <a:lnTo>
                    <a:pt x="113" y="22"/>
                  </a:lnTo>
                  <a:lnTo>
                    <a:pt x="96" y="19"/>
                  </a:lnTo>
                  <a:lnTo>
                    <a:pt x="78" y="21"/>
                  </a:lnTo>
                  <a:lnTo>
                    <a:pt x="62" y="27"/>
                  </a:lnTo>
                  <a:lnTo>
                    <a:pt x="50" y="39"/>
                  </a:lnTo>
                  <a:lnTo>
                    <a:pt x="40" y="55"/>
                  </a:lnTo>
                  <a:lnTo>
                    <a:pt x="32" y="73"/>
                  </a:lnTo>
                  <a:lnTo>
                    <a:pt x="28" y="9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1" name="Freeform 59"/>
            <p:cNvSpPr>
              <a:spLocks noEditPoints="1"/>
            </p:cNvSpPr>
            <p:nvPr userDrawn="1"/>
          </p:nvSpPr>
          <p:spPr bwMode="auto">
            <a:xfrm>
              <a:off x="1425575" y="862013"/>
              <a:ext cx="9525" cy="96838"/>
            </a:xfrm>
            <a:custGeom>
              <a:avLst/>
              <a:gdLst>
                <a:gd name="T0" fmla="*/ 0 w 30"/>
                <a:gd name="T1" fmla="*/ 31 h 304"/>
                <a:gd name="T2" fmla="*/ 0 w 30"/>
                <a:gd name="T3" fmla="*/ 0 h 304"/>
                <a:gd name="T4" fmla="*/ 30 w 30"/>
                <a:gd name="T5" fmla="*/ 0 h 304"/>
                <a:gd name="T6" fmla="*/ 30 w 30"/>
                <a:gd name="T7" fmla="*/ 31 h 304"/>
                <a:gd name="T8" fmla="*/ 0 w 30"/>
                <a:gd name="T9" fmla="*/ 31 h 304"/>
                <a:gd name="T10" fmla="*/ 3 w 30"/>
                <a:gd name="T11" fmla="*/ 304 h 304"/>
                <a:gd name="T12" fmla="*/ 3 w 30"/>
                <a:gd name="T13" fmla="*/ 91 h 304"/>
                <a:gd name="T14" fmla="*/ 28 w 30"/>
                <a:gd name="T15" fmla="*/ 91 h 304"/>
                <a:gd name="T16" fmla="*/ 28 w 30"/>
                <a:gd name="T17" fmla="*/ 304 h 304"/>
                <a:gd name="T18" fmla="*/ 3 w 30"/>
                <a:gd name="T19"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4">
                  <a:moveTo>
                    <a:pt x="0" y="31"/>
                  </a:moveTo>
                  <a:lnTo>
                    <a:pt x="0" y="0"/>
                  </a:lnTo>
                  <a:lnTo>
                    <a:pt x="30" y="0"/>
                  </a:lnTo>
                  <a:lnTo>
                    <a:pt x="30" y="31"/>
                  </a:lnTo>
                  <a:lnTo>
                    <a:pt x="0" y="31"/>
                  </a:lnTo>
                  <a:close/>
                  <a:moveTo>
                    <a:pt x="3" y="304"/>
                  </a:moveTo>
                  <a:lnTo>
                    <a:pt x="3" y="91"/>
                  </a:lnTo>
                  <a:lnTo>
                    <a:pt x="28" y="91"/>
                  </a:lnTo>
                  <a:lnTo>
                    <a:pt x="28" y="304"/>
                  </a:lnTo>
                  <a:lnTo>
                    <a:pt x="3" y="3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2" name="Freeform 60"/>
            <p:cNvSpPr>
              <a:spLocks noEditPoints="1"/>
            </p:cNvSpPr>
            <p:nvPr userDrawn="1"/>
          </p:nvSpPr>
          <p:spPr bwMode="auto">
            <a:xfrm>
              <a:off x="1450975" y="889001"/>
              <a:ext cx="58738" cy="96838"/>
            </a:xfrm>
            <a:custGeom>
              <a:avLst/>
              <a:gdLst>
                <a:gd name="T0" fmla="*/ 149 w 188"/>
                <a:gd name="T1" fmla="*/ 203 h 303"/>
                <a:gd name="T2" fmla="*/ 115 w 188"/>
                <a:gd name="T3" fmla="*/ 221 h 303"/>
                <a:gd name="T4" fmla="*/ 71 w 188"/>
                <a:gd name="T5" fmla="*/ 221 h 303"/>
                <a:gd name="T6" fmla="*/ 36 w 188"/>
                <a:gd name="T7" fmla="*/ 202 h 303"/>
                <a:gd name="T8" fmla="*/ 12 w 188"/>
                <a:gd name="T9" fmla="*/ 172 h 303"/>
                <a:gd name="T10" fmla="*/ 1 w 188"/>
                <a:gd name="T11" fmla="*/ 132 h 303"/>
                <a:gd name="T12" fmla="*/ 1 w 188"/>
                <a:gd name="T13" fmla="*/ 90 h 303"/>
                <a:gd name="T14" fmla="*/ 12 w 188"/>
                <a:gd name="T15" fmla="*/ 51 h 303"/>
                <a:gd name="T16" fmla="*/ 36 w 188"/>
                <a:gd name="T17" fmla="*/ 20 h 303"/>
                <a:gd name="T18" fmla="*/ 71 w 188"/>
                <a:gd name="T19" fmla="*/ 2 h 303"/>
                <a:gd name="T20" fmla="*/ 116 w 188"/>
                <a:gd name="T21" fmla="*/ 2 h 303"/>
                <a:gd name="T22" fmla="*/ 149 w 188"/>
                <a:gd name="T23" fmla="*/ 20 h 303"/>
                <a:gd name="T24" fmla="*/ 163 w 188"/>
                <a:gd name="T25" fmla="*/ 5 h 303"/>
                <a:gd name="T26" fmla="*/ 187 w 188"/>
                <a:gd name="T27" fmla="*/ 69 h 303"/>
                <a:gd name="T28" fmla="*/ 186 w 188"/>
                <a:gd name="T29" fmla="*/ 243 h 303"/>
                <a:gd name="T30" fmla="*/ 171 w 188"/>
                <a:gd name="T31" fmla="*/ 275 h 303"/>
                <a:gd name="T32" fmla="*/ 141 w 188"/>
                <a:gd name="T33" fmla="*/ 296 h 303"/>
                <a:gd name="T34" fmla="*/ 96 w 188"/>
                <a:gd name="T35" fmla="*/ 303 h 303"/>
                <a:gd name="T36" fmla="*/ 62 w 188"/>
                <a:gd name="T37" fmla="*/ 300 h 303"/>
                <a:gd name="T38" fmla="*/ 33 w 188"/>
                <a:gd name="T39" fmla="*/ 286 h 303"/>
                <a:gd name="T40" fmla="*/ 16 w 188"/>
                <a:gd name="T41" fmla="*/ 261 h 303"/>
                <a:gd name="T42" fmla="*/ 40 w 188"/>
                <a:gd name="T43" fmla="*/ 242 h 303"/>
                <a:gd name="T44" fmla="*/ 52 w 188"/>
                <a:gd name="T45" fmla="*/ 270 h 303"/>
                <a:gd name="T46" fmla="*/ 78 w 188"/>
                <a:gd name="T47" fmla="*/ 282 h 303"/>
                <a:gd name="T48" fmla="*/ 115 w 188"/>
                <a:gd name="T49" fmla="*/ 282 h 303"/>
                <a:gd name="T50" fmla="*/ 144 w 188"/>
                <a:gd name="T51" fmla="*/ 266 h 303"/>
                <a:gd name="T52" fmla="*/ 159 w 188"/>
                <a:gd name="T53" fmla="*/ 238 h 303"/>
                <a:gd name="T54" fmla="*/ 162 w 188"/>
                <a:gd name="T55" fmla="*/ 187 h 303"/>
                <a:gd name="T56" fmla="*/ 116 w 188"/>
                <a:gd name="T57" fmla="*/ 200 h 303"/>
                <a:gd name="T58" fmla="*/ 142 w 188"/>
                <a:gd name="T59" fmla="*/ 182 h 303"/>
                <a:gd name="T60" fmla="*/ 157 w 188"/>
                <a:gd name="T61" fmla="*/ 151 h 303"/>
                <a:gd name="T62" fmla="*/ 162 w 188"/>
                <a:gd name="T63" fmla="*/ 111 h 303"/>
                <a:gd name="T64" fmla="*/ 157 w 188"/>
                <a:gd name="T65" fmla="*/ 71 h 303"/>
                <a:gd name="T66" fmla="*/ 142 w 188"/>
                <a:gd name="T67" fmla="*/ 40 h 303"/>
                <a:gd name="T68" fmla="*/ 116 w 188"/>
                <a:gd name="T69" fmla="*/ 24 h 303"/>
                <a:gd name="T70" fmla="*/ 77 w 188"/>
                <a:gd name="T71" fmla="*/ 24 h 303"/>
                <a:gd name="T72" fmla="*/ 48 w 188"/>
                <a:gd name="T73" fmla="*/ 42 h 303"/>
                <a:gd name="T74" fmla="*/ 32 w 188"/>
                <a:gd name="T75" fmla="*/ 73 h 303"/>
                <a:gd name="T76" fmla="*/ 27 w 188"/>
                <a:gd name="T77" fmla="*/ 111 h 303"/>
                <a:gd name="T78" fmla="*/ 32 w 188"/>
                <a:gd name="T79" fmla="*/ 148 h 303"/>
                <a:gd name="T80" fmla="*/ 48 w 188"/>
                <a:gd name="T81" fmla="*/ 180 h 303"/>
                <a:gd name="T82" fmla="*/ 77 w 188"/>
                <a:gd name="T83" fmla="*/ 1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03">
                  <a:moveTo>
                    <a:pt x="162" y="187"/>
                  </a:moveTo>
                  <a:lnTo>
                    <a:pt x="149" y="203"/>
                  </a:lnTo>
                  <a:lnTo>
                    <a:pt x="133" y="215"/>
                  </a:lnTo>
                  <a:lnTo>
                    <a:pt x="115" y="221"/>
                  </a:lnTo>
                  <a:lnTo>
                    <a:pt x="95" y="223"/>
                  </a:lnTo>
                  <a:lnTo>
                    <a:pt x="71" y="221"/>
                  </a:lnTo>
                  <a:lnTo>
                    <a:pt x="52" y="213"/>
                  </a:lnTo>
                  <a:lnTo>
                    <a:pt x="36" y="202"/>
                  </a:lnTo>
                  <a:lnTo>
                    <a:pt x="22" y="188"/>
                  </a:lnTo>
                  <a:lnTo>
                    <a:pt x="12" y="172"/>
                  </a:lnTo>
                  <a:lnTo>
                    <a:pt x="6" y="152"/>
                  </a:lnTo>
                  <a:lnTo>
                    <a:pt x="1" y="132"/>
                  </a:lnTo>
                  <a:lnTo>
                    <a:pt x="0" y="111"/>
                  </a:lnTo>
                  <a:lnTo>
                    <a:pt x="1" y="90"/>
                  </a:lnTo>
                  <a:lnTo>
                    <a:pt x="6" y="70"/>
                  </a:lnTo>
                  <a:lnTo>
                    <a:pt x="12" y="51"/>
                  </a:lnTo>
                  <a:lnTo>
                    <a:pt x="22" y="34"/>
                  </a:lnTo>
                  <a:lnTo>
                    <a:pt x="36" y="20"/>
                  </a:lnTo>
                  <a:lnTo>
                    <a:pt x="52" y="9"/>
                  </a:lnTo>
                  <a:lnTo>
                    <a:pt x="71" y="2"/>
                  </a:lnTo>
                  <a:lnTo>
                    <a:pt x="95" y="0"/>
                  </a:lnTo>
                  <a:lnTo>
                    <a:pt x="116" y="2"/>
                  </a:lnTo>
                  <a:lnTo>
                    <a:pt x="134" y="9"/>
                  </a:lnTo>
                  <a:lnTo>
                    <a:pt x="149" y="20"/>
                  </a:lnTo>
                  <a:lnTo>
                    <a:pt x="163" y="36"/>
                  </a:lnTo>
                  <a:lnTo>
                    <a:pt x="163" y="5"/>
                  </a:lnTo>
                  <a:lnTo>
                    <a:pt x="188" y="5"/>
                  </a:lnTo>
                  <a:lnTo>
                    <a:pt x="187" y="69"/>
                  </a:lnTo>
                  <a:lnTo>
                    <a:pt x="187" y="225"/>
                  </a:lnTo>
                  <a:lnTo>
                    <a:pt x="186" y="243"/>
                  </a:lnTo>
                  <a:lnTo>
                    <a:pt x="179" y="260"/>
                  </a:lnTo>
                  <a:lnTo>
                    <a:pt x="171" y="275"/>
                  </a:lnTo>
                  <a:lnTo>
                    <a:pt x="157" y="286"/>
                  </a:lnTo>
                  <a:lnTo>
                    <a:pt x="141" y="296"/>
                  </a:lnTo>
                  <a:lnTo>
                    <a:pt x="120" y="301"/>
                  </a:lnTo>
                  <a:lnTo>
                    <a:pt x="96" y="303"/>
                  </a:lnTo>
                  <a:lnTo>
                    <a:pt x="78" y="302"/>
                  </a:lnTo>
                  <a:lnTo>
                    <a:pt x="62" y="300"/>
                  </a:lnTo>
                  <a:lnTo>
                    <a:pt x="47" y="293"/>
                  </a:lnTo>
                  <a:lnTo>
                    <a:pt x="33" y="286"/>
                  </a:lnTo>
                  <a:lnTo>
                    <a:pt x="23" y="275"/>
                  </a:lnTo>
                  <a:lnTo>
                    <a:pt x="16" y="261"/>
                  </a:lnTo>
                  <a:lnTo>
                    <a:pt x="13" y="242"/>
                  </a:lnTo>
                  <a:lnTo>
                    <a:pt x="40" y="242"/>
                  </a:lnTo>
                  <a:lnTo>
                    <a:pt x="43" y="258"/>
                  </a:lnTo>
                  <a:lnTo>
                    <a:pt x="52" y="270"/>
                  </a:lnTo>
                  <a:lnTo>
                    <a:pt x="63" y="278"/>
                  </a:lnTo>
                  <a:lnTo>
                    <a:pt x="78" y="282"/>
                  </a:lnTo>
                  <a:lnTo>
                    <a:pt x="96" y="283"/>
                  </a:lnTo>
                  <a:lnTo>
                    <a:pt x="115" y="282"/>
                  </a:lnTo>
                  <a:lnTo>
                    <a:pt x="131" y="276"/>
                  </a:lnTo>
                  <a:lnTo>
                    <a:pt x="144" y="266"/>
                  </a:lnTo>
                  <a:lnTo>
                    <a:pt x="153" y="253"/>
                  </a:lnTo>
                  <a:lnTo>
                    <a:pt x="159" y="238"/>
                  </a:lnTo>
                  <a:lnTo>
                    <a:pt x="162" y="221"/>
                  </a:lnTo>
                  <a:lnTo>
                    <a:pt x="162" y="187"/>
                  </a:lnTo>
                  <a:close/>
                  <a:moveTo>
                    <a:pt x="97" y="201"/>
                  </a:moveTo>
                  <a:lnTo>
                    <a:pt x="116" y="200"/>
                  </a:lnTo>
                  <a:lnTo>
                    <a:pt x="131" y="192"/>
                  </a:lnTo>
                  <a:lnTo>
                    <a:pt x="142" y="182"/>
                  </a:lnTo>
                  <a:lnTo>
                    <a:pt x="151" y="168"/>
                  </a:lnTo>
                  <a:lnTo>
                    <a:pt x="157" y="151"/>
                  </a:lnTo>
                  <a:lnTo>
                    <a:pt x="161" y="132"/>
                  </a:lnTo>
                  <a:lnTo>
                    <a:pt x="162" y="111"/>
                  </a:lnTo>
                  <a:lnTo>
                    <a:pt x="161" y="90"/>
                  </a:lnTo>
                  <a:lnTo>
                    <a:pt x="157" y="71"/>
                  </a:lnTo>
                  <a:lnTo>
                    <a:pt x="151" y="55"/>
                  </a:lnTo>
                  <a:lnTo>
                    <a:pt x="142" y="40"/>
                  </a:lnTo>
                  <a:lnTo>
                    <a:pt x="131" y="30"/>
                  </a:lnTo>
                  <a:lnTo>
                    <a:pt x="116" y="24"/>
                  </a:lnTo>
                  <a:lnTo>
                    <a:pt x="97" y="21"/>
                  </a:lnTo>
                  <a:lnTo>
                    <a:pt x="77" y="24"/>
                  </a:lnTo>
                  <a:lnTo>
                    <a:pt x="61" y="31"/>
                  </a:lnTo>
                  <a:lnTo>
                    <a:pt x="48" y="42"/>
                  </a:lnTo>
                  <a:lnTo>
                    <a:pt x="38" y="56"/>
                  </a:lnTo>
                  <a:lnTo>
                    <a:pt x="32" y="73"/>
                  </a:lnTo>
                  <a:lnTo>
                    <a:pt x="28" y="92"/>
                  </a:lnTo>
                  <a:lnTo>
                    <a:pt x="27" y="111"/>
                  </a:lnTo>
                  <a:lnTo>
                    <a:pt x="28" y="131"/>
                  </a:lnTo>
                  <a:lnTo>
                    <a:pt x="32" y="148"/>
                  </a:lnTo>
                  <a:lnTo>
                    <a:pt x="38" y="166"/>
                  </a:lnTo>
                  <a:lnTo>
                    <a:pt x="48" y="180"/>
                  </a:lnTo>
                  <a:lnTo>
                    <a:pt x="61" y="191"/>
                  </a:lnTo>
                  <a:lnTo>
                    <a:pt x="77" y="198"/>
                  </a:lnTo>
                  <a:lnTo>
                    <a:pt x="97" y="20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3" name="Freeform 61"/>
            <p:cNvSpPr>
              <a:spLocks/>
            </p:cNvSpPr>
            <p:nvPr userDrawn="1"/>
          </p:nvSpPr>
          <p:spPr bwMode="auto">
            <a:xfrm>
              <a:off x="1528763" y="862013"/>
              <a:ext cx="53975" cy="96838"/>
            </a:xfrm>
            <a:custGeom>
              <a:avLst/>
              <a:gdLst>
                <a:gd name="T0" fmla="*/ 25 w 170"/>
                <a:gd name="T1" fmla="*/ 0 h 306"/>
                <a:gd name="T2" fmla="*/ 25 w 170"/>
                <a:gd name="T3" fmla="*/ 124 h 306"/>
                <a:gd name="T4" fmla="*/ 37 w 170"/>
                <a:gd name="T5" fmla="*/ 108 h 306"/>
                <a:gd name="T6" fmla="*/ 54 w 170"/>
                <a:gd name="T7" fmla="*/ 97 h 306"/>
                <a:gd name="T8" fmla="*/ 72 w 170"/>
                <a:gd name="T9" fmla="*/ 90 h 306"/>
                <a:gd name="T10" fmla="*/ 94 w 170"/>
                <a:gd name="T11" fmla="*/ 88 h 306"/>
                <a:gd name="T12" fmla="*/ 116 w 170"/>
                <a:gd name="T13" fmla="*/ 89 h 306"/>
                <a:gd name="T14" fmla="*/ 134 w 170"/>
                <a:gd name="T15" fmla="*/ 95 h 306"/>
                <a:gd name="T16" fmla="*/ 147 w 170"/>
                <a:gd name="T17" fmla="*/ 104 h 306"/>
                <a:gd name="T18" fmla="*/ 157 w 170"/>
                <a:gd name="T19" fmla="*/ 117 h 306"/>
                <a:gd name="T20" fmla="*/ 165 w 170"/>
                <a:gd name="T21" fmla="*/ 132 h 306"/>
                <a:gd name="T22" fmla="*/ 168 w 170"/>
                <a:gd name="T23" fmla="*/ 150 h 306"/>
                <a:gd name="T24" fmla="*/ 170 w 170"/>
                <a:gd name="T25" fmla="*/ 173 h 306"/>
                <a:gd name="T26" fmla="*/ 170 w 170"/>
                <a:gd name="T27" fmla="*/ 306 h 306"/>
                <a:gd name="T28" fmla="*/ 144 w 170"/>
                <a:gd name="T29" fmla="*/ 306 h 306"/>
                <a:gd name="T30" fmla="*/ 144 w 170"/>
                <a:gd name="T31" fmla="*/ 183 h 306"/>
                <a:gd name="T32" fmla="*/ 144 w 170"/>
                <a:gd name="T33" fmla="*/ 165 h 306"/>
                <a:gd name="T34" fmla="*/ 141 w 170"/>
                <a:gd name="T35" fmla="*/ 150 h 306"/>
                <a:gd name="T36" fmla="*/ 136 w 170"/>
                <a:gd name="T37" fmla="*/ 137 h 306"/>
                <a:gd name="T38" fmla="*/ 130 w 170"/>
                <a:gd name="T39" fmla="*/ 125 h 306"/>
                <a:gd name="T40" fmla="*/ 120 w 170"/>
                <a:gd name="T41" fmla="*/ 117 h 306"/>
                <a:gd name="T42" fmla="*/ 106 w 170"/>
                <a:gd name="T43" fmla="*/ 112 h 306"/>
                <a:gd name="T44" fmla="*/ 90 w 170"/>
                <a:gd name="T45" fmla="*/ 109 h 306"/>
                <a:gd name="T46" fmla="*/ 71 w 170"/>
                <a:gd name="T47" fmla="*/ 112 h 306"/>
                <a:gd name="T48" fmla="*/ 56 w 170"/>
                <a:gd name="T49" fmla="*/ 118 h 306"/>
                <a:gd name="T50" fmla="*/ 44 w 170"/>
                <a:gd name="T51" fmla="*/ 129 h 306"/>
                <a:gd name="T52" fmla="*/ 35 w 170"/>
                <a:gd name="T53" fmla="*/ 143 h 306"/>
                <a:gd name="T54" fmla="*/ 30 w 170"/>
                <a:gd name="T55" fmla="*/ 159 h 306"/>
                <a:gd name="T56" fmla="*/ 26 w 170"/>
                <a:gd name="T57" fmla="*/ 175 h 306"/>
                <a:gd name="T58" fmla="*/ 25 w 170"/>
                <a:gd name="T59" fmla="*/ 194 h 306"/>
                <a:gd name="T60" fmla="*/ 25 w 170"/>
                <a:gd name="T61" fmla="*/ 306 h 306"/>
                <a:gd name="T62" fmla="*/ 0 w 170"/>
                <a:gd name="T63" fmla="*/ 306 h 306"/>
                <a:gd name="T64" fmla="*/ 0 w 170"/>
                <a:gd name="T65" fmla="*/ 0 h 306"/>
                <a:gd name="T66" fmla="*/ 25 w 170"/>
                <a:gd name="T6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306">
                  <a:moveTo>
                    <a:pt x="25" y="0"/>
                  </a:moveTo>
                  <a:lnTo>
                    <a:pt x="25" y="124"/>
                  </a:lnTo>
                  <a:lnTo>
                    <a:pt x="37" y="108"/>
                  </a:lnTo>
                  <a:lnTo>
                    <a:pt x="54" y="97"/>
                  </a:lnTo>
                  <a:lnTo>
                    <a:pt x="72" y="90"/>
                  </a:lnTo>
                  <a:lnTo>
                    <a:pt x="94" y="88"/>
                  </a:lnTo>
                  <a:lnTo>
                    <a:pt x="116" y="89"/>
                  </a:lnTo>
                  <a:lnTo>
                    <a:pt x="134" y="95"/>
                  </a:lnTo>
                  <a:lnTo>
                    <a:pt x="147" y="104"/>
                  </a:lnTo>
                  <a:lnTo>
                    <a:pt x="157" y="117"/>
                  </a:lnTo>
                  <a:lnTo>
                    <a:pt x="165" y="132"/>
                  </a:lnTo>
                  <a:lnTo>
                    <a:pt x="168" y="150"/>
                  </a:lnTo>
                  <a:lnTo>
                    <a:pt x="170" y="173"/>
                  </a:lnTo>
                  <a:lnTo>
                    <a:pt x="170" y="306"/>
                  </a:lnTo>
                  <a:lnTo>
                    <a:pt x="144" y="306"/>
                  </a:lnTo>
                  <a:lnTo>
                    <a:pt x="144" y="183"/>
                  </a:lnTo>
                  <a:lnTo>
                    <a:pt x="144" y="165"/>
                  </a:lnTo>
                  <a:lnTo>
                    <a:pt x="141" y="150"/>
                  </a:lnTo>
                  <a:lnTo>
                    <a:pt x="136" y="137"/>
                  </a:lnTo>
                  <a:lnTo>
                    <a:pt x="130" y="125"/>
                  </a:lnTo>
                  <a:lnTo>
                    <a:pt x="120" y="117"/>
                  </a:lnTo>
                  <a:lnTo>
                    <a:pt x="106" y="112"/>
                  </a:lnTo>
                  <a:lnTo>
                    <a:pt x="90" y="109"/>
                  </a:lnTo>
                  <a:lnTo>
                    <a:pt x="71" y="112"/>
                  </a:lnTo>
                  <a:lnTo>
                    <a:pt x="56" y="118"/>
                  </a:lnTo>
                  <a:lnTo>
                    <a:pt x="44" y="129"/>
                  </a:lnTo>
                  <a:lnTo>
                    <a:pt x="35" y="143"/>
                  </a:lnTo>
                  <a:lnTo>
                    <a:pt x="30" y="159"/>
                  </a:lnTo>
                  <a:lnTo>
                    <a:pt x="26" y="175"/>
                  </a:lnTo>
                  <a:lnTo>
                    <a:pt x="25" y="194"/>
                  </a:lnTo>
                  <a:lnTo>
                    <a:pt x="25" y="306"/>
                  </a:lnTo>
                  <a:lnTo>
                    <a:pt x="0" y="306"/>
                  </a:lnTo>
                  <a:lnTo>
                    <a:pt x="0" y="0"/>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4" name="Freeform 62"/>
            <p:cNvSpPr>
              <a:spLocks/>
            </p:cNvSpPr>
            <p:nvPr userDrawn="1"/>
          </p:nvSpPr>
          <p:spPr bwMode="auto">
            <a:xfrm>
              <a:off x="1592263" y="873126"/>
              <a:ext cx="34925" cy="87313"/>
            </a:xfrm>
            <a:custGeom>
              <a:avLst/>
              <a:gdLst>
                <a:gd name="T0" fmla="*/ 80 w 110"/>
                <a:gd name="T1" fmla="*/ 273 h 273"/>
                <a:gd name="T2" fmla="*/ 63 w 110"/>
                <a:gd name="T3" fmla="*/ 271 h 273"/>
                <a:gd name="T4" fmla="*/ 50 w 110"/>
                <a:gd name="T5" fmla="*/ 265 h 273"/>
                <a:gd name="T6" fmla="*/ 41 w 110"/>
                <a:gd name="T7" fmla="*/ 255 h 273"/>
                <a:gd name="T8" fmla="*/ 36 w 110"/>
                <a:gd name="T9" fmla="*/ 241 h 273"/>
                <a:gd name="T10" fmla="*/ 35 w 110"/>
                <a:gd name="T11" fmla="*/ 223 h 273"/>
                <a:gd name="T12" fmla="*/ 35 w 110"/>
                <a:gd name="T13" fmla="*/ 74 h 273"/>
                <a:gd name="T14" fmla="*/ 0 w 110"/>
                <a:gd name="T15" fmla="*/ 74 h 273"/>
                <a:gd name="T16" fmla="*/ 0 w 110"/>
                <a:gd name="T17" fmla="*/ 55 h 273"/>
                <a:gd name="T18" fmla="*/ 35 w 110"/>
                <a:gd name="T19" fmla="*/ 55 h 273"/>
                <a:gd name="T20" fmla="*/ 35 w 110"/>
                <a:gd name="T21" fmla="*/ 11 h 273"/>
                <a:gd name="T22" fmla="*/ 60 w 110"/>
                <a:gd name="T23" fmla="*/ 0 h 273"/>
                <a:gd name="T24" fmla="*/ 60 w 110"/>
                <a:gd name="T25" fmla="*/ 55 h 273"/>
                <a:gd name="T26" fmla="*/ 107 w 110"/>
                <a:gd name="T27" fmla="*/ 55 h 273"/>
                <a:gd name="T28" fmla="*/ 107 w 110"/>
                <a:gd name="T29" fmla="*/ 74 h 273"/>
                <a:gd name="T30" fmla="*/ 60 w 110"/>
                <a:gd name="T31" fmla="*/ 74 h 273"/>
                <a:gd name="T32" fmla="*/ 60 w 110"/>
                <a:gd name="T33" fmla="*/ 212 h 273"/>
                <a:gd name="T34" fmla="*/ 61 w 110"/>
                <a:gd name="T35" fmla="*/ 231 h 273"/>
                <a:gd name="T36" fmla="*/ 65 w 110"/>
                <a:gd name="T37" fmla="*/ 243 h 273"/>
                <a:gd name="T38" fmla="*/ 73 w 110"/>
                <a:gd name="T39" fmla="*/ 250 h 273"/>
                <a:gd name="T40" fmla="*/ 86 w 110"/>
                <a:gd name="T41" fmla="*/ 251 h 273"/>
                <a:gd name="T42" fmla="*/ 100 w 110"/>
                <a:gd name="T43" fmla="*/ 250 h 273"/>
                <a:gd name="T44" fmla="*/ 110 w 110"/>
                <a:gd name="T45" fmla="*/ 246 h 273"/>
                <a:gd name="T46" fmla="*/ 110 w 110"/>
                <a:gd name="T47" fmla="*/ 268 h 273"/>
                <a:gd name="T48" fmla="*/ 101 w 110"/>
                <a:gd name="T49" fmla="*/ 270 h 273"/>
                <a:gd name="T50" fmla="*/ 91 w 110"/>
                <a:gd name="T51" fmla="*/ 272 h 273"/>
                <a:gd name="T52" fmla="*/ 80 w 110"/>
                <a:gd name="T5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3">
                  <a:moveTo>
                    <a:pt x="80" y="273"/>
                  </a:moveTo>
                  <a:lnTo>
                    <a:pt x="63" y="271"/>
                  </a:lnTo>
                  <a:lnTo>
                    <a:pt x="50" y="265"/>
                  </a:lnTo>
                  <a:lnTo>
                    <a:pt x="41" y="255"/>
                  </a:lnTo>
                  <a:lnTo>
                    <a:pt x="36" y="241"/>
                  </a:lnTo>
                  <a:lnTo>
                    <a:pt x="35" y="223"/>
                  </a:lnTo>
                  <a:lnTo>
                    <a:pt x="35" y="74"/>
                  </a:lnTo>
                  <a:lnTo>
                    <a:pt x="0" y="74"/>
                  </a:lnTo>
                  <a:lnTo>
                    <a:pt x="0" y="55"/>
                  </a:lnTo>
                  <a:lnTo>
                    <a:pt x="35" y="55"/>
                  </a:lnTo>
                  <a:lnTo>
                    <a:pt x="35" y="11"/>
                  </a:lnTo>
                  <a:lnTo>
                    <a:pt x="60" y="0"/>
                  </a:lnTo>
                  <a:lnTo>
                    <a:pt x="60" y="55"/>
                  </a:lnTo>
                  <a:lnTo>
                    <a:pt x="107" y="55"/>
                  </a:lnTo>
                  <a:lnTo>
                    <a:pt x="107" y="74"/>
                  </a:lnTo>
                  <a:lnTo>
                    <a:pt x="60" y="74"/>
                  </a:lnTo>
                  <a:lnTo>
                    <a:pt x="60" y="212"/>
                  </a:lnTo>
                  <a:lnTo>
                    <a:pt x="61" y="231"/>
                  </a:lnTo>
                  <a:lnTo>
                    <a:pt x="65" y="243"/>
                  </a:lnTo>
                  <a:lnTo>
                    <a:pt x="73" y="250"/>
                  </a:lnTo>
                  <a:lnTo>
                    <a:pt x="86" y="251"/>
                  </a:lnTo>
                  <a:lnTo>
                    <a:pt x="100" y="250"/>
                  </a:lnTo>
                  <a:lnTo>
                    <a:pt x="110" y="246"/>
                  </a:lnTo>
                  <a:lnTo>
                    <a:pt x="110" y="268"/>
                  </a:lnTo>
                  <a:lnTo>
                    <a:pt x="101" y="270"/>
                  </a:lnTo>
                  <a:lnTo>
                    <a:pt x="91" y="272"/>
                  </a:lnTo>
                  <a:lnTo>
                    <a:pt x="80" y="2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410380576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9176" y="268298"/>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959176" y="1185870"/>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16"/>
          <p:cNvSpPr>
            <a:spLocks noGrp="1"/>
          </p:cNvSpPr>
          <p:nvPr>
            <p:ph type="sldNum" sz="quarter" idx="4"/>
          </p:nvPr>
        </p:nvSpPr>
        <p:spPr>
          <a:xfrm>
            <a:off x="11578542" y="6325572"/>
            <a:ext cx="268927" cy="18256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278" smtClean="0">
                <a:solidFill>
                  <a:srgbClr val="ADAFB2"/>
                </a:solidFill>
                <a:latin typeface="Arial Narrow" pitchFamily="34" charset="0"/>
              </a:defRPr>
            </a:lvl1pPr>
          </a:lstStyle>
          <a:p>
            <a:pPr fontAlgn="base">
              <a:spcBef>
                <a:spcPct val="0"/>
              </a:spcBef>
              <a:spcAft>
                <a:spcPct val="0"/>
              </a:spcAft>
              <a:defRPr/>
            </a:pPr>
            <a:fld id="{583AEE58-AB03-4533-B7B8-63113034422E}" type="slidenum">
              <a:rPr lang="en-US">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pic>
        <p:nvPicPr>
          <p:cNvPr id="6" name="Content Placeholder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33192" y="6138746"/>
            <a:ext cx="1126492" cy="493403"/>
          </a:xfrm>
          <a:prstGeom prst="rect">
            <a:avLst/>
          </a:prstGeom>
        </p:spPr>
      </p:pic>
    </p:spTree>
    <p:extLst>
      <p:ext uri="{BB962C8B-B14F-4D97-AF65-F5344CB8AC3E}">
        <p14:creationId xmlns:p14="http://schemas.microsoft.com/office/powerpoint/2010/main" val="30344232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hf hdr="0" ftr="0" dt="0"/>
  <p:txStyles>
    <p:titleStyle>
      <a:lvl1pPr algn="l" rtl="0" eaLnBrk="1" fontAlgn="base" hangingPunct="1">
        <a:lnSpc>
          <a:spcPct val="90000"/>
        </a:lnSpc>
        <a:spcBef>
          <a:spcPct val="0"/>
        </a:spcBef>
        <a:spcAft>
          <a:spcPct val="0"/>
        </a:spcAft>
        <a:defRPr lang="en-US" sz="28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5pPr>
      <a:lvl6pPr marL="408551"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6pPr>
      <a:lvl7pPr marL="817103"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7pPr>
      <a:lvl8pPr marL="1225655"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8pPr>
      <a:lvl9pPr marL="1634207"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9pPr>
    </p:titleStyle>
    <p:bodyStyle>
      <a:lvl1pPr marL="0" indent="0" algn="l" rtl="0" eaLnBrk="1" fontAlgn="base" hangingPunct="1">
        <a:spcBef>
          <a:spcPts val="1073"/>
        </a:spcBef>
        <a:spcAft>
          <a:spcPct val="0"/>
        </a:spcAft>
        <a:buSzPct val="90000"/>
        <a:buFont typeface="Arial" pitchFamily="34" charset="0"/>
        <a:defRPr sz="1725" b="1" kern="1200">
          <a:solidFill>
            <a:schemeClr val="tx1"/>
          </a:solidFill>
          <a:latin typeface="Arial Narrow" pitchFamily="34" charset="0"/>
          <a:ea typeface="ＭＳ Ｐゴシック" pitchFamily="34" charset="-128"/>
          <a:cs typeface="+mn-cs"/>
        </a:defRPr>
      </a:lvl1pPr>
      <a:lvl2pPr marL="187934" indent="-187934" algn="l" rtl="0" eaLnBrk="1" fontAlgn="base" hangingPunct="1">
        <a:spcBef>
          <a:spcPts val="537"/>
        </a:spcBef>
        <a:spcAft>
          <a:spcPct val="0"/>
        </a:spcAft>
        <a:buSzPct val="90000"/>
        <a:buFont typeface="Arial" pitchFamily="34" charset="0"/>
        <a:buChar char="•"/>
        <a:defRPr sz="1650" kern="1200">
          <a:solidFill>
            <a:schemeClr val="tx1"/>
          </a:solidFill>
          <a:latin typeface="Arial Narrow" pitchFamily="34" charset="0"/>
          <a:ea typeface="ＭＳ Ｐゴシック" pitchFamily="34" charset="-128"/>
          <a:cs typeface="+mn-cs"/>
        </a:defRPr>
      </a:lvl2pPr>
      <a:lvl3pPr marL="392210" indent="-187253" algn="l" rtl="0" eaLnBrk="1" fontAlgn="base" hangingPunct="1">
        <a:spcBef>
          <a:spcPts val="537"/>
        </a:spcBef>
        <a:spcAft>
          <a:spcPct val="0"/>
        </a:spcAft>
        <a:buSzPct val="90000"/>
        <a:buFont typeface="Lucida Grande" charset="0"/>
        <a:buChar char="–"/>
        <a:defRPr sz="1425" kern="1200">
          <a:solidFill>
            <a:schemeClr val="tx1"/>
          </a:solidFill>
          <a:latin typeface="Arial Narrow" pitchFamily="34" charset="0"/>
          <a:ea typeface="ＭＳ Ｐゴシック" pitchFamily="34" charset="-128"/>
          <a:cs typeface="+mn-cs"/>
        </a:defRPr>
      </a:lvl3pPr>
      <a:lvl4pPr marL="580142" indent="-187253" algn="l" rtl="0" eaLnBrk="1" fontAlgn="base" hangingPunct="1">
        <a:spcBef>
          <a:spcPts val="537"/>
        </a:spcBef>
        <a:spcAft>
          <a:spcPct val="0"/>
        </a:spcAft>
        <a:buSzPct val="64000"/>
        <a:buFont typeface="Courier New" pitchFamily="49" charset="0"/>
        <a:buChar char="o"/>
        <a:defRPr sz="1425" kern="1200">
          <a:solidFill>
            <a:schemeClr val="tx1"/>
          </a:solidFill>
          <a:latin typeface="Arial Narrow" pitchFamily="34" charset="0"/>
          <a:ea typeface="ＭＳ Ｐゴシック" pitchFamily="34" charset="-128"/>
          <a:cs typeface="+mn-cs"/>
        </a:defRPr>
      </a:lvl4pPr>
      <a:lvl5pPr marL="768078" indent="-187934" algn="l" rtl="0" eaLnBrk="1" fontAlgn="base" hangingPunct="1">
        <a:spcBef>
          <a:spcPts val="537"/>
        </a:spcBef>
        <a:spcAft>
          <a:spcPct val="0"/>
        </a:spcAft>
        <a:buSzPct val="64000"/>
        <a:buFont typeface="Courier New" pitchFamily="49" charset="0"/>
        <a:buChar char="o"/>
        <a:defRPr sz="1425" kern="1200" baseline="0">
          <a:solidFill>
            <a:schemeClr val="tx1"/>
          </a:solidFill>
          <a:latin typeface="Arial Narrow" pitchFamily="34" charset="0"/>
          <a:ea typeface="ＭＳ Ｐゴシック" pitchFamily="34" charset="-128"/>
          <a:cs typeface="+mn-cs"/>
        </a:defRPr>
      </a:lvl5pPr>
      <a:lvl6pPr marL="1005037" indent="-187934" algn="l" defTabSz="817103" rtl="0" eaLnBrk="1" latinLnBrk="0" hangingPunct="1">
        <a:spcBef>
          <a:spcPct val="20000"/>
        </a:spcBef>
        <a:buSzPct val="64000"/>
        <a:buFont typeface="Courier New" pitchFamily="49" charset="0"/>
        <a:buChar char="o"/>
        <a:defRPr sz="1429" kern="1200" baseline="0">
          <a:solidFill>
            <a:schemeClr val="tx1"/>
          </a:solidFill>
          <a:latin typeface="+mn-lt"/>
          <a:ea typeface="+mn-ea"/>
          <a:cs typeface="+mn-cs"/>
        </a:defRPr>
      </a:lvl6pPr>
      <a:lvl7pPr marL="2655586" indent="-204276" algn="l" defTabSz="817103" rtl="0" eaLnBrk="1" latinLnBrk="0" hangingPunct="1">
        <a:spcBef>
          <a:spcPct val="20000"/>
        </a:spcBef>
        <a:buFont typeface="Arial" pitchFamily="34" charset="0"/>
        <a:buChar char="•"/>
        <a:defRPr sz="1730" kern="1200">
          <a:solidFill>
            <a:schemeClr val="tx1"/>
          </a:solidFill>
          <a:latin typeface="+mn-lt"/>
          <a:ea typeface="+mn-ea"/>
          <a:cs typeface="+mn-cs"/>
        </a:defRPr>
      </a:lvl7pPr>
      <a:lvl8pPr marL="3064138" indent="-204276" algn="l" defTabSz="817103" rtl="0" eaLnBrk="1" latinLnBrk="0" hangingPunct="1">
        <a:spcBef>
          <a:spcPct val="20000"/>
        </a:spcBef>
        <a:buFont typeface="Arial" pitchFamily="34" charset="0"/>
        <a:buChar char="•"/>
        <a:defRPr sz="1730" kern="1200">
          <a:solidFill>
            <a:schemeClr val="tx1"/>
          </a:solidFill>
          <a:latin typeface="+mn-lt"/>
          <a:ea typeface="+mn-ea"/>
          <a:cs typeface="+mn-cs"/>
        </a:defRPr>
      </a:lvl8pPr>
      <a:lvl9pPr marL="3472688" indent="-204276" algn="l" defTabSz="817103" rtl="0" eaLnBrk="1" latinLnBrk="0" hangingPunct="1">
        <a:spcBef>
          <a:spcPct val="20000"/>
        </a:spcBef>
        <a:buFont typeface="Arial" pitchFamily="34" charset="0"/>
        <a:buChar char="•"/>
        <a:defRPr sz="1730" kern="1200">
          <a:solidFill>
            <a:schemeClr val="tx1"/>
          </a:solidFill>
          <a:latin typeface="+mn-lt"/>
          <a:ea typeface="+mn-ea"/>
          <a:cs typeface="+mn-cs"/>
        </a:defRPr>
      </a:lvl9pPr>
    </p:bodyStyle>
    <p:otherStyle>
      <a:defPPr>
        <a:defRPr lang="en-US"/>
      </a:defPPr>
      <a:lvl1pPr marL="0" algn="l" defTabSz="817103" rtl="0" eaLnBrk="1" latinLnBrk="0" hangingPunct="1">
        <a:defRPr sz="1655" kern="1200">
          <a:solidFill>
            <a:schemeClr val="tx1"/>
          </a:solidFill>
          <a:latin typeface="+mn-lt"/>
          <a:ea typeface="+mn-ea"/>
          <a:cs typeface="+mn-cs"/>
        </a:defRPr>
      </a:lvl1pPr>
      <a:lvl2pPr marL="408551" algn="l" defTabSz="817103" rtl="0" eaLnBrk="1" latinLnBrk="0" hangingPunct="1">
        <a:defRPr sz="1655" kern="1200">
          <a:solidFill>
            <a:schemeClr val="tx1"/>
          </a:solidFill>
          <a:latin typeface="+mn-lt"/>
          <a:ea typeface="+mn-ea"/>
          <a:cs typeface="+mn-cs"/>
        </a:defRPr>
      </a:lvl2pPr>
      <a:lvl3pPr marL="817103" algn="l" defTabSz="817103" rtl="0" eaLnBrk="1" latinLnBrk="0" hangingPunct="1">
        <a:defRPr sz="1655" kern="1200">
          <a:solidFill>
            <a:schemeClr val="tx1"/>
          </a:solidFill>
          <a:latin typeface="+mn-lt"/>
          <a:ea typeface="+mn-ea"/>
          <a:cs typeface="+mn-cs"/>
        </a:defRPr>
      </a:lvl3pPr>
      <a:lvl4pPr marL="1225655" algn="l" defTabSz="817103" rtl="0" eaLnBrk="1" latinLnBrk="0" hangingPunct="1">
        <a:defRPr sz="1655" kern="1200">
          <a:solidFill>
            <a:schemeClr val="tx1"/>
          </a:solidFill>
          <a:latin typeface="+mn-lt"/>
          <a:ea typeface="+mn-ea"/>
          <a:cs typeface="+mn-cs"/>
        </a:defRPr>
      </a:lvl4pPr>
      <a:lvl5pPr marL="1634207" algn="l" defTabSz="817103" rtl="0" eaLnBrk="1" latinLnBrk="0" hangingPunct="1">
        <a:defRPr sz="1655" kern="1200">
          <a:solidFill>
            <a:schemeClr val="tx1"/>
          </a:solidFill>
          <a:latin typeface="+mn-lt"/>
          <a:ea typeface="+mn-ea"/>
          <a:cs typeface="+mn-cs"/>
        </a:defRPr>
      </a:lvl5pPr>
      <a:lvl6pPr marL="2042758" algn="l" defTabSz="817103" rtl="0" eaLnBrk="1" latinLnBrk="0" hangingPunct="1">
        <a:defRPr sz="1655" kern="1200">
          <a:solidFill>
            <a:schemeClr val="tx1"/>
          </a:solidFill>
          <a:latin typeface="+mn-lt"/>
          <a:ea typeface="+mn-ea"/>
          <a:cs typeface="+mn-cs"/>
        </a:defRPr>
      </a:lvl6pPr>
      <a:lvl7pPr marL="2451310" algn="l" defTabSz="817103" rtl="0" eaLnBrk="1" latinLnBrk="0" hangingPunct="1">
        <a:defRPr sz="1655" kern="1200">
          <a:solidFill>
            <a:schemeClr val="tx1"/>
          </a:solidFill>
          <a:latin typeface="+mn-lt"/>
          <a:ea typeface="+mn-ea"/>
          <a:cs typeface="+mn-cs"/>
        </a:defRPr>
      </a:lvl7pPr>
      <a:lvl8pPr marL="2859860" algn="l" defTabSz="817103" rtl="0" eaLnBrk="1" latinLnBrk="0" hangingPunct="1">
        <a:defRPr sz="1655" kern="1200">
          <a:solidFill>
            <a:schemeClr val="tx1"/>
          </a:solidFill>
          <a:latin typeface="+mn-lt"/>
          <a:ea typeface="+mn-ea"/>
          <a:cs typeface="+mn-cs"/>
        </a:defRPr>
      </a:lvl8pPr>
      <a:lvl9pPr marL="3268413" algn="l" defTabSz="817103" rtl="0" eaLnBrk="1" latinLnBrk="0" hangingPunct="1">
        <a:defRPr sz="16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xhd"/><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0o"/><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7.xzr"/><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xzr"/><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39.et4"/><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ve5"/><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42.e0p"/><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2.e0p"/><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4.cuk"/><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4.cuk"/><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46.odi"/><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6.odi"/><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2" Type="http://schemas.openxmlformats.org/officeDocument/2006/relationships/image" Target="../media/image51.zox"/><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51.zox"/><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3.o4t"/><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3.o4t"/><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image" Target="../media/image64.2uq"/><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5.ip5"/><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8" Type="http://schemas.openxmlformats.org/officeDocument/2006/relationships/hyperlink" Target="https://docs.tibco.com/pub/sfire-bauthor/7.9.0/doc/html/en-US/GUID-51EBA9E0-D773-4388-B5E7-A1A9E7227C4B.html" TargetMode="External"/><Relationship Id="rId3" Type="http://schemas.openxmlformats.org/officeDocument/2006/relationships/hyperlink" Target="https://docs.tibco.com/pub/sfire-bauthor/7.9.0/doc/html/en-US/GUID-1A8D130A-9AE2-42D3-A963-4C9A18390F53.html" TargetMode="External"/><Relationship Id="rId7" Type="http://schemas.openxmlformats.org/officeDocument/2006/relationships/hyperlink" Target="https://docs.tibco.com/pub/sfire-bauthor/7.9.0/doc/html/en-US/GUID-5D3642BA-1360-472F-910F-01F791CE3F9A.html" TargetMode="External"/><Relationship Id="rId2" Type="http://schemas.openxmlformats.org/officeDocument/2006/relationships/hyperlink" Target="https://docs.tibco.com/pub/sfire-bauthor/7.9.0/doc/html/en-US/GUID-16C2789F-0B6D-4A73-8EEA-0D41773549C5.html" TargetMode="External"/><Relationship Id="rId1" Type="http://schemas.openxmlformats.org/officeDocument/2006/relationships/slideLayout" Target="../slideLayouts/slideLayout6.xml"/><Relationship Id="rId6" Type="http://schemas.openxmlformats.org/officeDocument/2006/relationships/hyperlink" Target="https://docs.tibco.com/pub/sfire-bauthor/7.9.0/doc/html/en-US/GUID-924726B3-F6C7-457C-B066-3808D9A89A7C.html" TargetMode="External"/><Relationship Id="rId11" Type="http://schemas.openxmlformats.org/officeDocument/2006/relationships/image" Target="../media/image67.jpeg"/><Relationship Id="rId5" Type="http://schemas.openxmlformats.org/officeDocument/2006/relationships/hyperlink" Target="https://docs.tibco.com/pub/sfire-bauthor/7.9.0/doc/html/en-US/GUID-FDA359D7-4C40-4FF3-9892-D248C6292392.html" TargetMode="External"/><Relationship Id="rId10" Type="http://schemas.openxmlformats.org/officeDocument/2006/relationships/hyperlink" Target="https://spotfire.tibco.com/learn" TargetMode="External"/><Relationship Id="rId4" Type="http://schemas.openxmlformats.org/officeDocument/2006/relationships/hyperlink" Target="https://docs.tibco.com/pub/sfire-bauthor/7.9.0/doc/html/en-US/GUID-50FDA1C0-BDD5-499D-B6F8-DA29C4697A88.html" TargetMode="External"/><Relationship Id="rId9" Type="http://schemas.openxmlformats.org/officeDocument/2006/relationships/hyperlink" Target="https://docs.tibco.com/pub/sfire-bauthor/7.9.0/doc/html/en-US/GUID-A7EA416F-DDB8-4755-BC4B-14850FF41A9D.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7.ll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2241063" y="2301708"/>
            <a:ext cx="8189296" cy="747897"/>
          </a:xfrm>
        </p:spPr>
        <p:txBody>
          <a:bodyPr/>
          <a:lstStyle/>
          <a:p>
            <a:r>
              <a:rPr lang="en-US" sz="5400" dirty="0"/>
              <a:t>Basic Spotfire Introduction</a:t>
            </a:r>
          </a:p>
        </p:txBody>
      </p:sp>
      <p:sp>
        <p:nvSpPr>
          <p:cNvPr id="5" name="Subtitle 4"/>
          <p:cNvSpPr>
            <a:spLocks noGrp="1"/>
          </p:cNvSpPr>
          <p:nvPr>
            <p:ph type="subTitle" sz="quarter" idx="1"/>
          </p:nvPr>
        </p:nvSpPr>
        <p:spPr/>
        <p:txBody>
          <a:bodyPr/>
          <a:lstStyle/>
          <a:p>
            <a:r>
              <a:rPr lang="en-US" sz="2000" b="0" dirty="0"/>
              <a:t>Mike Benzy / Sr. Analyst-Claims Prevention / NA District</a:t>
            </a:r>
          </a:p>
        </p:txBody>
      </p:sp>
      <p:sp>
        <p:nvSpPr>
          <p:cNvPr id="6" name="Text Placeholder 5"/>
          <p:cNvSpPr>
            <a:spLocks noGrp="1"/>
          </p:cNvSpPr>
          <p:nvPr>
            <p:ph type="body" sz="quarter" idx="12"/>
          </p:nvPr>
        </p:nvSpPr>
        <p:spPr>
          <a:xfrm>
            <a:off x="2241063" y="5872669"/>
            <a:ext cx="9365773" cy="310620"/>
          </a:xfrm>
        </p:spPr>
        <p:txBody>
          <a:bodyPr/>
          <a:lstStyle/>
          <a:p>
            <a:r>
              <a:rPr lang="en-US" dirty="0">
                <a:solidFill>
                  <a:srgbClr val="FF6600"/>
                </a:solidFill>
              </a:rPr>
              <a:t>Little Rock, AR	October 16 – October 18, 2017</a:t>
            </a:r>
          </a:p>
        </p:txBody>
      </p:sp>
    </p:spTree>
    <p:extLst>
      <p:ext uri="{BB962C8B-B14F-4D97-AF65-F5344CB8AC3E}">
        <p14:creationId xmlns:p14="http://schemas.microsoft.com/office/powerpoint/2010/main" val="421400587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10</a:t>
            </a:fld>
            <a:endParaRPr lang="en-US" dirty="0"/>
          </a:p>
        </p:txBody>
      </p:sp>
      <p:pic>
        <p:nvPicPr>
          <p:cNvPr id="5" name="Picture 4"/>
          <p:cNvPicPr>
            <a:picLocks noChangeAspect="1"/>
          </p:cNvPicPr>
          <p:nvPr/>
        </p:nvPicPr>
        <p:blipFill>
          <a:blip r:embed="rId2"/>
          <a:stretch>
            <a:fillRect/>
          </a:stretch>
        </p:blipFill>
        <p:spPr>
          <a:xfrm>
            <a:off x="338195" y="3388414"/>
            <a:ext cx="5527193" cy="2622538"/>
          </a:xfrm>
          <a:prstGeom prst="rect">
            <a:avLst/>
          </a:prstGeom>
          <a:ln>
            <a:solidFill>
              <a:schemeClr val="tx2"/>
            </a:solidFill>
          </a:ln>
        </p:spPr>
      </p:pic>
      <p:pic>
        <p:nvPicPr>
          <p:cNvPr id="7" name="Picture 6"/>
          <p:cNvPicPr>
            <a:picLocks noChangeAspect="1"/>
          </p:cNvPicPr>
          <p:nvPr/>
        </p:nvPicPr>
        <p:blipFill>
          <a:blip r:embed="rId3"/>
          <a:stretch>
            <a:fillRect/>
          </a:stretch>
        </p:blipFill>
        <p:spPr>
          <a:xfrm>
            <a:off x="5946171" y="3383107"/>
            <a:ext cx="5978348" cy="2627845"/>
          </a:xfrm>
          <a:prstGeom prst="rect">
            <a:avLst/>
          </a:prstGeom>
          <a:ln>
            <a:solidFill>
              <a:schemeClr val="tx2"/>
            </a:solidFill>
          </a:ln>
        </p:spPr>
      </p:pic>
      <p:pic>
        <p:nvPicPr>
          <p:cNvPr id="9" name="Picture 8"/>
          <p:cNvPicPr>
            <a:picLocks noChangeAspect="1"/>
          </p:cNvPicPr>
          <p:nvPr/>
        </p:nvPicPr>
        <p:blipFill>
          <a:blip r:embed="rId4"/>
          <a:stretch>
            <a:fillRect/>
          </a:stretch>
        </p:blipFill>
        <p:spPr>
          <a:xfrm>
            <a:off x="354691" y="340590"/>
            <a:ext cx="4511071" cy="2890155"/>
          </a:xfrm>
          <a:prstGeom prst="rect">
            <a:avLst/>
          </a:prstGeom>
          <a:ln>
            <a:solidFill>
              <a:schemeClr val="tx1"/>
            </a:solidFill>
          </a:ln>
        </p:spPr>
      </p:pic>
      <p:cxnSp>
        <p:nvCxnSpPr>
          <p:cNvPr id="11" name="Straight Arrow Connector 10"/>
          <p:cNvCxnSpPr/>
          <p:nvPr/>
        </p:nvCxnSpPr>
        <p:spPr>
          <a:xfrm flipH="1">
            <a:off x="1250830" y="1785668"/>
            <a:ext cx="5633049" cy="112143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89476" y="1347611"/>
            <a:ext cx="5681940" cy="400110"/>
          </a:xfrm>
          <a:prstGeom prst="rect">
            <a:avLst/>
          </a:prstGeom>
          <a:noFill/>
        </p:spPr>
        <p:txBody>
          <a:bodyPr wrap="none" rtlCol="0">
            <a:spAutoFit/>
          </a:bodyPr>
          <a:lstStyle/>
          <a:p>
            <a:r>
              <a:rPr lang="en-US" sz="2000" b="1" dirty="0">
                <a:latin typeface="Calibri" charset="0"/>
                <a:ea typeface="Calibri" charset="0"/>
                <a:cs typeface="Calibri" charset="0"/>
              </a:rPr>
              <a:t>Delivery Appointments report used for the example</a:t>
            </a:r>
          </a:p>
        </p:txBody>
      </p:sp>
      <p:sp>
        <p:nvSpPr>
          <p:cNvPr id="13" name="TextBox 12"/>
          <p:cNvSpPr txBox="1"/>
          <p:nvPr/>
        </p:nvSpPr>
        <p:spPr>
          <a:xfrm>
            <a:off x="6883879" y="1747721"/>
            <a:ext cx="2683492" cy="1384995"/>
          </a:xfrm>
          <a:prstGeom prst="rect">
            <a:avLst/>
          </a:prstGeom>
          <a:noFill/>
        </p:spPr>
        <p:txBody>
          <a:bodyPr wrap="none" rtlCol="0">
            <a:spAutoFit/>
          </a:bodyPr>
          <a:lstStyle/>
          <a:p>
            <a:pPr marL="274320" indent="-274320">
              <a:buFont typeface="Arial" pitchFamily="34" charset="0"/>
              <a:buChar char="•"/>
            </a:pPr>
            <a:r>
              <a:rPr lang="en-US" sz="1400" b="1" dirty="0">
                <a:solidFill>
                  <a:srgbClr val="002060"/>
                </a:solidFill>
                <a:latin typeface="Calibri" charset="0"/>
                <a:ea typeface="Calibri" charset="0"/>
                <a:cs typeface="Calibri" charset="0"/>
              </a:rPr>
              <a:t>Multiple marking</a:t>
            </a:r>
          </a:p>
          <a:p>
            <a:pPr marL="274320" indent="-274320">
              <a:buFont typeface="Arial" pitchFamily="34" charset="0"/>
              <a:buChar char="•"/>
            </a:pPr>
            <a:r>
              <a:rPr lang="en-US" sz="1400" b="1" dirty="0">
                <a:solidFill>
                  <a:srgbClr val="002060"/>
                </a:solidFill>
                <a:latin typeface="Calibri" charset="0"/>
                <a:ea typeface="Calibri" charset="0"/>
                <a:cs typeface="Calibri" charset="0"/>
              </a:rPr>
              <a:t>Tooltips</a:t>
            </a:r>
          </a:p>
          <a:p>
            <a:pPr marL="274320" indent="-274320">
              <a:buFont typeface="Arial" pitchFamily="34" charset="0"/>
              <a:buChar char="•"/>
            </a:pPr>
            <a:r>
              <a:rPr lang="en-US" sz="1400" b="1" dirty="0">
                <a:solidFill>
                  <a:srgbClr val="002060"/>
                </a:solidFill>
                <a:latin typeface="Calibri" charset="0"/>
                <a:ea typeface="Calibri" charset="0"/>
                <a:cs typeface="Calibri" charset="0"/>
              </a:rPr>
              <a:t>Scrolling</a:t>
            </a:r>
          </a:p>
          <a:p>
            <a:pPr marL="274320" indent="-274320">
              <a:buFont typeface="Arial" pitchFamily="34" charset="0"/>
              <a:buChar char="•"/>
            </a:pPr>
            <a:r>
              <a:rPr lang="en-US" sz="1400" b="1" dirty="0">
                <a:solidFill>
                  <a:srgbClr val="002060"/>
                </a:solidFill>
                <a:latin typeface="Calibri" charset="0"/>
                <a:ea typeface="Calibri" charset="0"/>
                <a:cs typeface="Calibri" charset="0"/>
              </a:rPr>
              <a:t>Navigating pages</a:t>
            </a:r>
          </a:p>
          <a:p>
            <a:pPr marL="274320" indent="-274320">
              <a:buFont typeface="Arial" pitchFamily="34" charset="0"/>
              <a:buChar char="•"/>
            </a:pPr>
            <a:r>
              <a:rPr lang="en-US" sz="1400" b="1" dirty="0">
                <a:solidFill>
                  <a:srgbClr val="002060"/>
                </a:solidFill>
                <a:latin typeface="Calibri" charset="0"/>
                <a:ea typeface="Calibri" charset="0"/>
                <a:cs typeface="Calibri" charset="0"/>
              </a:rPr>
              <a:t>Manipulating filters</a:t>
            </a:r>
          </a:p>
          <a:p>
            <a:pPr marL="274320" indent="-274320">
              <a:buFont typeface="Arial" pitchFamily="34" charset="0"/>
              <a:buChar char="•"/>
            </a:pPr>
            <a:r>
              <a:rPr lang="en-US" sz="1400" b="1" dirty="0">
                <a:solidFill>
                  <a:srgbClr val="002060"/>
                </a:solidFill>
                <a:latin typeface="Calibri" charset="0"/>
                <a:ea typeface="Calibri" charset="0"/>
                <a:cs typeface="Calibri" charset="0"/>
              </a:rPr>
              <a:t>Resetting data &amp; starting over</a:t>
            </a:r>
          </a:p>
        </p:txBody>
      </p:sp>
      <p:sp>
        <p:nvSpPr>
          <p:cNvPr id="14" name="TextBox 13"/>
          <p:cNvSpPr txBox="1"/>
          <p:nvPr/>
        </p:nvSpPr>
        <p:spPr>
          <a:xfrm>
            <a:off x="2009955" y="4496974"/>
            <a:ext cx="1968359" cy="400110"/>
          </a:xfrm>
          <a:prstGeom prst="rect">
            <a:avLst/>
          </a:prstGeom>
          <a:noFill/>
        </p:spPr>
        <p:txBody>
          <a:bodyPr wrap="none" rtlCol="0">
            <a:spAutoFit/>
          </a:bodyPr>
          <a:lstStyle/>
          <a:p>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lt"/>
              </a:rPr>
              <a:t>LARGE MONITOR</a:t>
            </a:r>
          </a:p>
        </p:txBody>
      </p:sp>
      <p:sp>
        <p:nvSpPr>
          <p:cNvPr id="15" name="TextBox 14"/>
          <p:cNvSpPr txBox="1"/>
          <p:nvPr/>
        </p:nvSpPr>
        <p:spPr>
          <a:xfrm>
            <a:off x="8111424" y="4449968"/>
            <a:ext cx="2078069" cy="400110"/>
          </a:xfrm>
          <a:prstGeom prst="rect">
            <a:avLst/>
          </a:prstGeom>
          <a:noFill/>
        </p:spPr>
        <p:txBody>
          <a:bodyPr wrap="none" rtlCol="0">
            <a:spAutoFit/>
          </a:bodyPr>
          <a:lstStyle/>
          <a:p>
            <a:r>
              <a:rPr lang="en-US" sz="2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mn-lt"/>
              </a:rPr>
              <a:t>LAPTOP MONITOR</a:t>
            </a:r>
          </a:p>
        </p:txBody>
      </p:sp>
      <p:sp>
        <p:nvSpPr>
          <p:cNvPr id="16" name="TextBox 15"/>
          <p:cNvSpPr txBox="1"/>
          <p:nvPr/>
        </p:nvSpPr>
        <p:spPr>
          <a:xfrm>
            <a:off x="5322209" y="193449"/>
            <a:ext cx="5828011" cy="954107"/>
          </a:xfrm>
          <a:prstGeom prst="rect">
            <a:avLst/>
          </a:prstGeom>
          <a:noFill/>
        </p:spPr>
        <p:txBody>
          <a:bodyPr wrap="square" rtlCol="0">
            <a:spAutoFit/>
          </a:bodyPr>
          <a:lstStyle/>
          <a:p>
            <a:r>
              <a:rPr lang="en-US" sz="2800" b="1" dirty="0">
                <a:solidFill>
                  <a:srgbClr val="4E2E89"/>
                </a:solidFill>
                <a:latin typeface="Calibri" charset="0"/>
                <a:ea typeface="Calibri" charset="0"/>
                <a:cs typeface="Calibri" charset="0"/>
              </a:rPr>
              <a:t>What Does A Spotfire Report Tell Us That Other Reports Cannot?</a:t>
            </a:r>
          </a:p>
        </p:txBody>
      </p:sp>
    </p:spTree>
    <p:extLst>
      <p:ext uri="{BB962C8B-B14F-4D97-AF65-F5344CB8AC3E}">
        <p14:creationId xmlns:p14="http://schemas.microsoft.com/office/powerpoint/2010/main" val="37643418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11</a:t>
            </a:fld>
            <a:endParaRPr lang="en-US" dirty="0"/>
          </a:p>
        </p:txBody>
      </p:sp>
      <p:sp>
        <p:nvSpPr>
          <p:cNvPr id="4" name="Title 3"/>
          <p:cNvSpPr>
            <a:spLocks noGrp="1"/>
          </p:cNvSpPr>
          <p:nvPr>
            <p:ph type="title"/>
          </p:nvPr>
        </p:nvSpPr>
        <p:spPr>
          <a:xfrm>
            <a:off x="959176" y="268299"/>
            <a:ext cx="10273029" cy="635756"/>
          </a:xfrm>
        </p:spPr>
        <p:txBody>
          <a:bodyPr/>
          <a:lstStyle/>
          <a:p>
            <a:r>
              <a:rPr lang="en-US" b="1" dirty="0">
                <a:latin typeface="Calibri" charset="0"/>
                <a:ea typeface="Calibri" charset="0"/>
                <a:cs typeface="Calibri" charset="0"/>
              </a:rPr>
              <a:t>Signing In</a:t>
            </a:r>
          </a:p>
        </p:txBody>
      </p:sp>
      <p:pic>
        <p:nvPicPr>
          <p:cNvPr id="5" name="Picture 4"/>
          <p:cNvPicPr>
            <a:picLocks noChangeAspect="1"/>
          </p:cNvPicPr>
          <p:nvPr/>
        </p:nvPicPr>
        <p:blipFill>
          <a:blip r:embed="rId2"/>
          <a:stretch>
            <a:fillRect/>
          </a:stretch>
        </p:blipFill>
        <p:spPr>
          <a:xfrm>
            <a:off x="3806837" y="1315586"/>
            <a:ext cx="5154313" cy="3600439"/>
          </a:xfrm>
          <a:prstGeom prst="rect">
            <a:avLst/>
          </a:prstGeom>
          <a:ln w="3175">
            <a:solidFill>
              <a:schemeClr val="accent5"/>
            </a:solidFill>
          </a:ln>
          <a:effectLst>
            <a:outerShdw blurRad="50800" dist="38100" dir="2700000" algn="tl" rotWithShape="0">
              <a:prstClr val="black">
                <a:alpha val="40000"/>
              </a:prstClr>
            </a:outerShdw>
          </a:effectLst>
        </p:spPr>
      </p:pic>
      <p:sp>
        <p:nvSpPr>
          <p:cNvPr id="6" name="TextBox 5"/>
          <p:cNvSpPr txBox="1"/>
          <p:nvPr/>
        </p:nvSpPr>
        <p:spPr>
          <a:xfrm>
            <a:off x="9444941" y="2183641"/>
            <a:ext cx="2402527" cy="707886"/>
          </a:xfrm>
          <a:prstGeom prst="rect">
            <a:avLst/>
          </a:prstGeom>
          <a:noFill/>
        </p:spPr>
        <p:txBody>
          <a:bodyPr wrap="square" rtlCol="0">
            <a:spAutoFit/>
          </a:bodyPr>
          <a:lstStyle/>
          <a:p>
            <a:pPr algn="ctr"/>
            <a:r>
              <a:rPr lang="en-US" sz="2000" b="1" dirty="0">
                <a:latin typeface="Calibri" charset="0"/>
                <a:ea typeface="Calibri" charset="0"/>
                <a:cs typeface="Calibri" charset="0"/>
              </a:rPr>
              <a:t>Numeric FedEx Employee Number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275" y="2045193"/>
            <a:ext cx="1180326" cy="1180326"/>
          </a:xfrm>
          <a:prstGeom prst="rect">
            <a:avLst/>
          </a:prstGeom>
        </p:spPr>
      </p:pic>
      <p:sp>
        <p:nvSpPr>
          <p:cNvPr id="8" name="TextBox 7"/>
          <p:cNvSpPr txBox="1"/>
          <p:nvPr/>
        </p:nvSpPr>
        <p:spPr>
          <a:xfrm>
            <a:off x="422233" y="3242012"/>
            <a:ext cx="1190368" cy="430887"/>
          </a:xfrm>
          <a:prstGeom prst="rect">
            <a:avLst/>
          </a:prstGeom>
          <a:noFill/>
        </p:spPr>
        <p:txBody>
          <a:bodyPr wrap="square" rtlCol="0">
            <a:spAutoFit/>
          </a:bodyPr>
          <a:lstStyle/>
          <a:p>
            <a:pPr algn="ctr"/>
            <a:r>
              <a:rPr lang="en-US" sz="1100" b="1" dirty="0">
                <a:latin typeface="Calibri" charset="0"/>
                <a:ea typeface="Calibri" charset="0"/>
                <a:cs typeface="Calibri" charset="0"/>
              </a:rPr>
              <a:t>Spotfire Desktop or Dock Icon</a:t>
            </a:r>
          </a:p>
        </p:txBody>
      </p:sp>
      <p:sp>
        <p:nvSpPr>
          <p:cNvPr id="9" name="TextBox 8"/>
          <p:cNvSpPr txBox="1"/>
          <p:nvPr/>
        </p:nvSpPr>
        <p:spPr>
          <a:xfrm>
            <a:off x="9444942" y="3381464"/>
            <a:ext cx="2133600" cy="400110"/>
          </a:xfrm>
          <a:prstGeom prst="rect">
            <a:avLst/>
          </a:prstGeom>
          <a:noFill/>
        </p:spPr>
        <p:txBody>
          <a:bodyPr wrap="square" rtlCol="0">
            <a:spAutoFit/>
          </a:bodyPr>
          <a:lstStyle/>
          <a:p>
            <a:pPr algn="ctr"/>
            <a:r>
              <a:rPr lang="en-US" sz="2000" b="1" dirty="0">
                <a:latin typeface="Calibri" charset="0"/>
                <a:ea typeface="Calibri" charset="0"/>
                <a:cs typeface="Calibri" charset="0"/>
              </a:rPr>
              <a:t>LDAP Password</a:t>
            </a:r>
          </a:p>
        </p:txBody>
      </p:sp>
      <p:sp>
        <p:nvSpPr>
          <p:cNvPr id="10" name="TextBox 9"/>
          <p:cNvSpPr txBox="1"/>
          <p:nvPr/>
        </p:nvSpPr>
        <p:spPr>
          <a:xfrm>
            <a:off x="7538734" y="5303520"/>
            <a:ext cx="2812964" cy="707886"/>
          </a:xfrm>
          <a:prstGeom prst="rect">
            <a:avLst/>
          </a:prstGeom>
          <a:noFill/>
        </p:spPr>
        <p:txBody>
          <a:bodyPr wrap="square" rtlCol="0">
            <a:spAutoFit/>
          </a:bodyPr>
          <a:lstStyle/>
          <a:p>
            <a:pPr algn="ctr"/>
            <a:r>
              <a:rPr lang="en-US" sz="2000" b="1" dirty="0">
                <a:latin typeface="Calibri" charset="0"/>
                <a:ea typeface="Calibri" charset="0"/>
                <a:cs typeface="Calibri" charset="0"/>
              </a:rPr>
              <a:t>Click to Work Online </a:t>
            </a:r>
          </a:p>
          <a:p>
            <a:pPr algn="ctr"/>
            <a:r>
              <a:rPr lang="en-US" sz="2000" i="1" dirty="0">
                <a:solidFill>
                  <a:srgbClr val="002060"/>
                </a:solidFill>
                <a:latin typeface="Calibri" charset="0"/>
                <a:ea typeface="Calibri" charset="0"/>
                <a:cs typeface="Calibri" charset="0"/>
              </a:rPr>
              <a:t>(data accessed on server)</a:t>
            </a:r>
          </a:p>
        </p:txBody>
      </p:sp>
      <p:sp>
        <p:nvSpPr>
          <p:cNvPr id="11" name="TextBox 10"/>
          <p:cNvSpPr txBox="1"/>
          <p:nvPr/>
        </p:nvSpPr>
        <p:spPr>
          <a:xfrm>
            <a:off x="2441167" y="5149631"/>
            <a:ext cx="1180326" cy="1015663"/>
          </a:xfrm>
          <a:prstGeom prst="rect">
            <a:avLst/>
          </a:prstGeom>
          <a:noFill/>
        </p:spPr>
        <p:txBody>
          <a:bodyPr wrap="square" rtlCol="0">
            <a:spAutoFit/>
          </a:bodyPr>
          <a:lstStyle/>
          <a:p>
            <a:pPr algn="ctr"/>
            <a:r>
              <a:rPr lang="en-US" sz="2000" b="1" dirty="0">
                <a:solidFill>
                  <a:srgbClr val="C00000"/>
                </a:solidFill>
                <a:latin typeface="Calibri" charset="0"/>
                <a:ea typeface="Calibri" charset="0"/>
                <a:cs typeface="Calibri" charset="0"/>
              </a:rPr>
              <a:t>DO NOT Click This Box</a:t>
            </a:r>
          </a:p>
        </p:txBody>
      </p:sp>
      <p:cxnSp>
        <p:nvCxnSpPr>
          <p:cNvPr id="13" name="Straight Arrow Connector 12"/>
          <p:cNvCxnSpPr>
            <a:stCxn id="6" idx="1"/>
          </p:cNvCxnSpPr>
          <p:nvPr/>
        </p:nvCxnSpPr>
        <p:spPr>
          <a:xfrm flipH="1">
            <a:off x="6705601" y="2537584"/>
            <a:ext cx="2739340" cy="4299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9" idx="1"/>
          </p:cNvCxnSpPr>
          <p:nvPr/>
        </p:nvCxnSpPr>
        <p:spPr>
          <a:xfrm flipH="1" flipV="1">
            <a:off x="6705600" y="3273743"/>
            <a:ext cx="2739342" cy="3077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0" idx="0"/>
          </p:cNvCxnSpPr>
          <p:nvPr/>
        </p:nvCxnSpPr>
        <p:spPr>
          <a:xfrm flipH="1" flipV="1">
            <a:off x="7643816" y="4600576"/>
            <a:ext cx="1026164" cy="7029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820065" y="3862334"/>
            <a:ext cx="490843" cy="457200"/>
          </a:xfrm>
          <a:prstGeom prst="ellipse">
            <a:avLst/>
          </a:prstGeom>
          <a:solidFill>
            <a:srgbClr val="E9FB05">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11" idx="0"/>
          </p:cNvCxnSpPr>
          <p:nvPr/>
        </p:nvCxnSpPr>
        <p:spPr>
          <a:xfrm flipV="1">
            <a:off x="3031330" y="4114800"/>
            <a:ext cx="1007270" cy="10348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038601" y="5309909"/>
            <a:ext cx="2725300" cy="1015663"/>
          </a:xfrm>
          <a:prstGeom prst="rect">
            <a:avLst/>
          </a:prstGeom>
          <a:noFill/>
        </p:spPr>
        <p:txBody>
          <a:bodyPr wrap="square" rtlCol="0">
            <a:spAutoFit/>
          </a:bodyPr>
          <a:lstStyle/>
          <a:p>
            <a:pPr algn="ctr"/>
            <a:r>
              <a:rPr lang="en-US" sz="2000" b="1" dirty="0">
                <a:latin typeface="Calibri" charset="0"/>
                <a:ea typeface="Calibri" charset="0"/>
                <a:cs typeface="Calibri" charset="0"/>
              </a:rPr>
              <a:t>Click to Work Offline </a:t>
            </a:r>
          </a:p>
          <a:p>
            <a:pPr algn="ctr"/>
            <a:r>
              <a:rPr lang="en-US" sz="2000" dirty="0">
                <a:solidFill>
                  <a:srgbClr val="002060"/>
                </a:solidFill>
                <a:latin typeface="Calibri" charset="0"/>
                <a:ea typeface="Calibri" charset="0"/>
                <a:cs typeface="Calibri" charset="0"/>
              </a:rPr>
              <a:t>(</a:t>
            </a:r>
            <a:r>
              <a:rPr lang="en-US" sz="2000" i="1" dirty="0">
                <a:solidFill>
                  <a:srgbClr val="002060"/>
                </a:solidFill>
                <a:latin typeface="Calibri" charset="0"/>
                <a:ea typeface="Calibri" charset="0"/>
                <a:cs typeface="Calibri" charset="0"/>
              </a:rPr>
              <a:t>Don’t enter username &amp; password</a:t>
            </a:r>
            <a:r>
              <a:rPr lang="en-US" sz="2000" dirty="0">
                <a:solidFill>
                  <a:srgbClr val="002060"/>
                </a:solidFill>
                <a:latin typeface="Calibri" charset="0"/>
                <a:ea typeface="Calibri" charset="0"/>
                <a:cs typeface="Calibri" charset="0"/>
              </a:rPr>
              <a:t>)</a:t>
            </a:r>
          </a:p>
        </p:txBody>
      </p:sp>
      <p:cxnSp>
        <p:nvCxnSpPr>
          <p:cNvPr id="21" name="Straight Arrow Connector 20"/>
          <p:cNvCxnSpPr>
            <a:stCxn id="19" idx="0"/>
          </p:cNvCxnSpPr>
          <p:nvPr/>
        </p:nvCxnSpPr>
        <p:spPr>
          <a:xfrm flipV="1">
            <a:off x="5401251" y="4681357"/>
            <a:ext cx="181358" cy="628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4462" y="1930214"/>
            <a:ext cx="1410283" cy="1410283"/>
          </a:xfrm>
          <a:prstGeom prst="rect">
            <a:avLst/>
          </a:prstGeom>
        </p:spPr>
      </p:pic>
      <p:sp>
        <p:nvSpPr>
          <p:cNvPr id="14" name="TextBox 13"/>
          <p:cNvSpPr txBox="1"/>
          <p:nvPr/>
        </p:nvSpPr>
        <p:spPr>
          <a:xfrm>
            <a:off x="4002572" y="920547"/>
            <a:ext cx="4762842" cy="261610"/>
          </a:xfrm>
          <a:prstGeom prst="rect">
            <a:avLst/>
          </a:prstGeom>
          <a:noFill/>
        </p:spPr>
        <p:txBody>
          <a:bodyPr wrap="none" rtlCol="0">
            <a:spAutoFit/>
          </a:bodyPr>
          <a:lstStyle/>
          <a:p>
            <a:pPr marL="342900" indent="-342900">
              <a:buFont typeface="Wingdings" panose="05000000000000000000" pitchFamily="2" charset="2"/>
              <a:buChar char="ü"/>
            </a:pPr>
            <a:r>
              <a:rPr lang="en-US" sz="1100" b="1" dirty="0">
                <a:latin typeface="+mn-lt"/>
              </a:rPr>
              <a:t>In order to work in offline mode, you must connect to the server at least once</a:t>
            </a:r>
          </a:p>
        </p:txBody>
      </p:sp>
      <p:sp>
        <p:nvSpPr>
          <p:cNvPr id="22" name="TextBox 21"/>
          <p:cNvSpPr txBox="1"/>
          <p:nvPr/>
        </p:nvSpPr>
        <p:spPr>
          <a:xfrm>
            <a:off x="1919440" y="3225519"/>
            <a:ext cx="1300326" cy="430887"/>
          </a:xfrm>
          <a:prstGeom prst="rect">
            <a:avLst/>
          </a:prstGeom>
          <a:noFill/>
        </p:spPr>
        <p:txBody>
          <a:bodyPr wrap="square" rtlCol="0">
            <a:spAutoFit/>
          </a:bodyPr>
          <a:lstStyle/>
          <a:p>
            <a:pPr algn="ctr"/>
            <a:r>
              <a:rPr lang="en-US" sz="1100" b="1" dirty="0">
                <a:latin typeface="Calibri" charset="0"/>
                <a:ea typeface="Calibri" charset="0"/>
                <a:cs typeface="Calibri" charset="0"/>
              </a:rPr>
              <a:t>Spotfire Active Analysis Dock Icon</a:t>
            </a:r>
          </a:p>
        </p:txBody>
      </p:sp>
      <p:sp>
        <p:nvSpPr>
          <p:cNvPr id="12" name="TextBox 11"/>
          <p:cNvSpPr txBox="1"/>
          <p:nvPr/>
        </p:nvSpPr>
        <p:spPr>
          <a:xfrm>
            <a:off x="562359" y="3971023"/>
            <a:ext cx="2553904" cy="369332"/>
          </a:xfrm>
          <a:prstGeom prst="rect">
            <a:avLst/>
          </a:prstGeom>
          <a:solidFill>
            <a:srgbClr val="FFFF00"/>
          </a:solidFill>
        </p:spPr>
        <p:txBody>
          <a:bodyPr wrap="none" rtlCol="0">
            <a:spAutoFit/>
          </a:bodyPr>
          <a:lstStyle/>
          <a:p>
            <a:r>
              <a:rPr lang="en-US" b="1" dirty="0">
                <a:latin typeface="+mn-lt"/>
              </a:rPr>
              <a:t>Please Start Spotfire Now!</a:t>
            </a:r>
          </a:p>
        </p:txBody>
      </p:sp>
    </p:spTree>
    <p:extLst>
      <p:ext uri="{BB962C8B-B14F-4D97-AF65-F5344CB8AC3E}">
        <p14:creationId xmlns:p14="http://schemas.microsoft.com/office/powerpoint/2010/main" val="411459956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12</a:t>
            </a:fld>
            <a:endParaRPr lang="en-US" dirty="0"/>
          </a:p>
        </p:txBody>
      </p:sp>
      <p:pic>
        <p:nvPicPr>
          <p:cNvPr id="5" name="Content Placeholder 4"/>
          <p:cNvPicPr>
            <a:picLocks noGrp="1" noChangeAspect="1"/>
          </p:cNvPicPr>
          <p:nvPr>
            <p:ph idx="1"/>
          </p:nvPr>
        </p:nvPicPr>
        <p:blipFill>
          <a:blip r:embed="rId2"/>
          <a:stretch>
            <a:fillRect/>
          </a:stretch>
        </p:blipFill>
        <p:spPr>
          <a:xfrm>
            <a:off x="1223640" y="1318661"/>
            <a:ext cx="7960116" cy="4629224"/>
          </a:xfrm>
          <a:prstGeom prst="rect">
            <a:avLst/>
          </a:prstGeom>
        </p:spPr>
      </p:pic>
      <p:sp>
        <p:nvSpPr>
          <p:cNvPr id="6" name="Oval 5"/>
          <p:cNvSpPr>
            <a:spLocks noChangeAspect="1"/>
          </p:cNvSpPr>
          <p:nvPr/>
        </p:nvSpPr>
        <p:spPr>
          <a:xfrm>
            <a:off x="6578483" y="2074748"/>
            <a:ext cx="589497" cy="548640"/>
          </a:xfrm>
          <a:prstGeom prst="ellipse">
            <a:avLst/>
          </a:prstGeom>
          <a:solidFill>
            <a:srgbClr val="FFFF00">
              <a:alpha val="3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p:cNvSpPr>
            <a:spLocks noGrp="1"/>
          </p:cNvSpPr>
          <p:nvPr>
            <p:ph type="title"/>
          </p:nvPr>
        </p:nvSpPr>
        <p:spPr>
          <a:xfrm>
            <a:off x="959176" y="268298"/>
            <a:ext cx="10273029" cy="917575"/>
          </a:xfrm>
        </p:spPr>
        <p:txBody>
          <a:bodyPr/>
          <a:lstStyle/>
          <a:p>
            <a:r>
              <a:rPr lang="en-US" b="1" dirty="0">
                <a:latin typeface="Calibri" charset="0"/>
                <a:ea typeface="Calibri" charset="0"/>
                <a:cs typeface="Calibri" charset="0"/>
              </a:rPr>
              <a:t>I Have Data </a:t>
            </a:r>
            <a:r>
              <a:rPr lang="mr-IN" b="1" dirty="0">
                <a:latin typeface="Calibri" charset="0"/>
                <a:ea typeface="Calibri" charset="0"/>
                <a:cs typeface="Calibri" charset="0"/>
              </a:rPr>
              <a:t>–</a:t>
            </a:r>
            <a:r>
              <a:rPr lang="en-US" b="1" dirty="0">
                <a:latin typeface="Calibri" charset="0"/>
                <a:ea typeface="Calibri" charset="0"/>
                <a:cs typeface="Calibri" charset="0"/>
              </a:rPr>
              <a:t> Now What??  </a:t>
            </a:r>
            <a:r>
              <a:rPr lang="en-US" dirty="0">
                <a:latin typeface="Calibri" charset="0"/>
                <a:ea typeface="Calibri" charset="0"/>
                <a:cs typeface="Calibri" charset="0"/>
              </a:rPr>
              <a:t>Importing your data</a:t>
            </a:r>
          </a:p>
        </p:txBody>
      </p:sp>
      <p:sp>
        <p:nvSpPr>
          <p:cNvPr id="3" name="TextBox 2"/>
          <p:cNvSpPr txBox="1"/>
          <p:nvPr/>
        </p:nvSpPr>
        <p:spPr>
          <a:xfrm>
            <a:off x="8568492" y="2623388"/>
            <a:ext cx="3278977" cy="2246769"/>
          </a:xfrm>
          <a:prstGeom prst="rect">
            <a:avLst/>
          </a:prstGeom>
          <a:noFill/>
        </p:spPr>
        <p:txBody>
          <a:bodyPr wrap="square" rtlCol="0">
            <a:spAutoFit/>
          </a:bodyPr>
          <a:lstStyle/>
          <a:p>
            <a:pPr algn="ctr"/>
            <a:r>
              <a:rPr lang="en-US" sz="2800" b="1" dirty="0">
                <a:solidFill>
                  <a:srgbClr val="C00000"/>
                </a:solidFill>
                <a:latin typeface="Calibri" charset="0"/>
                <a:ea typeface="Calibri" charset="0"/>
                <a:cs typeface="Calibri" charset="0"/>
              </a:rPr>
              <a:t>Click on this down arrow to show all the available data tabs in your excel sheet</a:t>
            </a:r>
          </a:p>
        </p:txBody>
      </p:sp>
      <p:cxnSp>
        <p:nvCxnSpPr>
          <p:cNvPr id="8" name="Straight Connector 7"/>
          <p:cNvCxnSpPr>
            <a:stCxn id="6" idx="5"/>
          </p:cNvCxnSpPr>
          <p:nvPr/>
        </p:nvCxnSpPr>
        <p:spPr>
          <a:xfrm>
            <a:off x="7081650" y="2543042"/>
            <a:ext cx="1699743" cy="562765"/>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85055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13</a:t>
            </a:fld>
            <a:endParaRPr lang="en-US" dirty="0"/>
          </a:p>
        </p:txBody>
      </p:sp>
      <p:sp>
        <p:nvSpPr>
          <p:cNvPr id="4" name="Title 3"/>
          <p:cNvSpPr>
            <a:spLocks noGrp="1"/>
          </p:cNvSpPr>
          <p:nvPr>
            <p:ph type="title"/>
          </p:nvPr>
        </p:nvSpPr>
        <p:spPr>
          <a:xfrm>
            <a:off x="959176" y="268298"/>
            <a:ext cx="10273029" cy="917575"/>
          </a:xfrm>
        </p:spPr>
        <p:txBody>
          <a:bodyPr/>
          <a:lstStyle/>
          <a:p>
            <a:r>
              <a:rPr lang="en-US" b="1" dirty="0">
                <a:latin typeface="Calibri" charset="0"/>
                <a:ea typeface="Calibri" charset="0"/>
                <a:cs typeface="Calibri" charset="0"/>
              </a:rPr>
              <a:t>I Have Data </a:t>
            </a:r>
            <a:r>
              <a:rPr lang="mr-IN" b="1" dirty="0">
                <a:latin typeface="Calibri" charset="0"/>
                <a:ea typeface="Calibri" charset="0"/>
                <a:cs typeface="Calibri" charset="0"/>
              </a:rPr>
              <a:t>–</a:t>
            </a:r>
            <a:r>
              <a:rPr lang="en-US" b="1" dirty="0">
                <a:latin typeface="Calibri" charset="0"/>
                <a:ea typeface="Calibri" charset="0"/>
                <a:cs typeface="Calibri" charset="0"/>
              </a:rPr>
              <a:t> Now What??  </a:t>
            </a:r>
            <a:r>
              <a:rPr lang="en-US" dirty="0">
                <a:latin typeface="Calibri" charset="0"/>
                <a:ea typeface="Calibri" charset="0"/>
                <a:cs typeface="Calibri" charset="0"/>
              </a:rPr>
              <a:t>Importing your data</a:t>
            </a:r>
          </a:p>
        </p:txBody>
      </p:sp>
      <p:grpSp>
        <p:nvGrpSpPr>
          <p:cNvPr id="14" name="Group 13"/>
          <p:cNvGrpSpPr/>
          <p:nvPr/>
        </p:nvGrpSpPr>
        <p:grpSpPr>
          <a:xfrm>
            <a:off x="496515" y="1320264"/>
            <a:ext cx="10553742" cy="4559047"/>
            <a:chOff x="156343" y="1567146"/>
            <a:chExt cx="10553742" cy="4559047"/>
          </a:xfrm>
        </p:grpSpPr>
        <p:grpSp>
          <p:nvGrpSpPr>
            <p:cNvPr id="13" name="Group 12"/>
            <p:cNvGrpSpPr/>
            <p:nvPr/>
          </p:nvGrpSpPr>
          <p:grpSpPr>
            <a:xfrm>
              <a:off x="156343" y="1819214"/>
              <a:ext cx="10553742" cy="4306979"/>
              <a:chOff x="-3041318" y="1314717"/>
              <a:chExt cx="10553742" cy="4306979"/>
            </a:xfrm>
          </p:grpSpPr>
          <p:pic>
            <p:nvPicPr>
              <p:cNvPr id="5" name="Picture 4"/>
              <p:cNvPicPr>
                <a:picLocks noChangeAspect="1"/>
              </p:cNvPicPr>
              <p:nvPr/>
            </p:nvPicPr>
            <p:blipFill>
              <a:blip r:embed="rId2"/>
              <a:stretch>
                <a:fillRect/>
              </a:stretch>
            </p:blipFill>
            <p:spPr>
              <a:xfrm>
                <a:off x="1232096" y="1314717"/>
                <a:ext cx="6280328" cy="4306979"/>
              </a:xfrm>
              <a:prstGeom prst="rect">
                <a:avLst/>
              </a:prstGeom>
              <a:ln>
                <a:noFill/>
              </a:ln>
              <a:effectLst>
                <a:outerShdw blurRad="190500" algn="tl" rotWithShape="0">
                  <a:srgbClr val="000000">
                    <a:alpha val="70000"/>
                  </a:srgbClr>
                </a:outerShdw>
              </a:effectLst>
            </p:spPr>
          </p:pic>
          <p:sp>
            <p:nvSpPr>
              <p:cNvPr id="8" name="TextBox 7"/>
              <p:cNvSpPr txBox="1"/>
              <p:nvPr/>
            </p:nvSpPr>
            <p:spPr>
              <a:xfrm>
                <a:off x="-3041318" y="3907853"/>
                <a:ext cx="4676484" cy="1077218"/>
              </a:xfrm>
              <a:prstGeom prst="rect">
                <a:avLst/>
              </a:prstGeom>
              <a:noFill/>
            </p:spPr>
            <p:txBody>
              <a:bodyPr wrap="square" rtlCol="0">
                <a:spAutoFit/>
              </a:bodyPr>
              <a:lstStyle/>
              <a:p>
                <a:pPr marL="274320" indent="-274320">
                  <a:buFont typeface="Arial" pitchFamily="34" charset="0"/>
                  <a:buChar char="•"/>
                </a:pPr>
                <a:r>
                  <a:rPr lang="en-US" sz="3200" b="1" dirty="0">
                    <a:solidFill>
                      <a:srgbClr val="007133"/>
                    </a:solidFill>
                    <a:latin typeface="Calibri" charset="0"/>
                    <a:ea typeface="Calibri" charset="0"/>
                    <a:cs typeface="Calibri" charset="0"/>
                  </a:rPr>
                  <a:t>Do I need to exclude any of the columns or rows?</a:t>
                </a:r>
              </a:p>
            </p:txBody>
          </p:sp>
          <p:sp>
            <p:nvSpPr>
              <p:cNvPr id="9" name="Right Arrow 8"/>
              <p:cNvSpPr/>
              <p:nvPr/>
            </p:nvSpPr>
            <p:spPr>
              <a:xfrm>
                <a:off x="1501256" y="3021146"/>
                <a:ext cx="600501" cy="281614"/>
              </a:xfrm>
              <a:prstGeom prst="rightArrow">
                <a:avLst/>
              </a:prstGeom>
              <a:solidFill>
                <a:srgbClr val="0070C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3957615" y="2313253"/>
                <a:ext cx="267543" cy="573206"/>
              </a:xfrm>
              <a:prstGeom prst="downArrow">
                <a:avLst/>
              </a:prstGeom>
              <a:solidFill>
                <a:srgbClr val="C0000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12" name="Right Arrow 11"/>
              <p:cNvSpPr/>
              <p:nvPr/>
            </p:nvSpPr>
            <p:spPr>
              <a:xfrm>
                <a:off x="1548554" y="4101784"/>
                <a:ext cx="600501" cy="281614"/>
              </a:xfrm>
              <a:prstGeom prst="rightArrow">
                <a:avLst/>
              </a:prstGeom>
              <a:solidFill>
                <a:srgbClr val="00B050"/>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p:cNvSpPr txBox="1"/>
            <p:nvPr/>
          </p:nvSpPr>
          <p:spPr>
            <a:xfrm>
              <a:off x="5346716" y="1567146"/>
              <a:ext cx="4561461" cy="1077218"/>
            </a:xfrm>
            <a:prstGeom prst="rect">
              <a:avLst/>
            </a:prstGeom>
            <a:solidFill>
              <a:schemeClr val="bg1">
                <a:alpha val="85000"/>
              </a:schemeClr>
            </a:solidFill>
            <a:effectLst>
              <a:softEdge rad="63500"/>
            </a:effectLst>
          </p:spPr>
          <p:txBody>
            <a:bodyPr wrap="square" rtlCol="0">
              <a:spAutoFit/>
            </a:bodyPr>
            <a:lstStyle/>
            <a:p>
              <a:pPr marL="274320" indent="-274320">
                <a:buFont typeface="Arial" pitchFamily="34" charset="0"/>
                <a:buChar char="•"/>
              </a:pPr>
              <a:r>
                <a:rPr lang="en-US" sz="3200" b="1" dirty="0">
                  <a:solidFill>
                    <a:srgbClr val="C00000"/>
                  </a:solidFill>
                  <a:latin typeface="Calibri" charset="0"/>
                  <a:ea typeface="Calibri" charset="0"/>
                  <a:cs typeface="Calibri" charset="0"/>
                </a:rPr>
                <a:t>Do I need to change any of the column names?</a:t>
              </a:r>
            </a:p>
          </p:txBody>
        </p:sp>
        <p:sp>
          <p:nvSpPr>
            <p:cNvPr id="6" name="TextBox 5"/>
            <p:cNvSpPr txBox="1"/>
            <p:nvPr/>
          </p:nvSpPr>
          <p:spPr>
            <a:xfrm>
              <a:off x="527881" y="2886363"/>
              <a:ext cx="4249866" cy="1077218"/>
            </a:xfrm>
            <a:prstGeom prst="rect">
              <a:avLst/>
            </a:prstGeom>
            <a:noFill/>
          </p:spPr>
          <p:txBody>
            <a:bodyPr wrap="square" rtlCol="0">
              <a:spAutoFit/>
            </a:bodyPr>
            <a:lstStyle/>
            <a:p>
              <a:pPr marL="274320" indent="-274320">
                <a:buFont typeface="Arial" pitchFamily="34" charset="0"/>
                <a:buChar char="•"/>
              </a:pPr>
              <a:r>
                <a:rPr lang="en-US" sz="3200" b="1" dirty="0">
                  <a:solidFill>
                    <a:srgbClr val="0070C0"/>
                  </a:solidFill>
                  <a:latin typeface="Calibri" charset="0"/>
                  <a:ea typeface="Calibri" charset="0"/>
                  <a:cs typeface="Calibri" charset="0"/>
                </a:rPr>
                <a:t>Do I need to change any of the data types?</a:t>
              </a:r>
            </a:p>
          </p:txBody>
        </p:sp>
      </p:grpSp>
    </p:spTree>
    <p:extLst>
      <p:ext uri="{BB962C8B-B14F-4D97-AF65-F5344CB8AC3E}">
        <p14:creationId xmlns:p14="http://schemas.microsoft.com/office/powerpoint/2010/main" val="147068192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14</a:t>
            </a:fld>
            <a:endParaRPr lang="en-US" dirty="0"/>
          </a:p>
        </p:txBody>
      </p:sp>
      <p:sp>
        <p:nvSpPr>
          <p:cNvPr id="4" name="Title 1"/>
          <p:cNvSpPr>
            <a:spLocks noGrp="1"/>
          </p:cNvSpPr>
          <p:nvPr>
            <p:ph type="title"/>
          </p:nvPr>
        </p:nvSpPr>
        <p:spPr>
          <a:xfrm>
            <a:off x="959176" y="268298"/>
            <a:ext cx="10273029" cy="917575"/>
          </a:xfrm>
        </p:spPr>
        <p:txBody>
          <a:bodyPr/>
          <a:lstStyle/>
          <a:p>
            <a:r>
              <a:rPr lang="en-US" b="1" dirty="0">
                <a:latin typeface="Calibri" charset="0"/>
                <a:ea typeface="Calibri" charset="0"/>
                <a:cs typeface="Calibri" charset="0"/>
              </a:rPr>
              <a:t>What Do All those Data Types Mean?  Spotfire Icon Glossary</a:t>
            </a:r>
          </a:p>
        </p:txBody>
      </p:sp>
      <p:grpSp>
        <p:nvGrpSpPr>
          <p:cNvPr id="2" name="Group 1"/>
          <p:cNvGrpSpPr/>
          <p:nvPr/>
        </p:nvGrpSpPr>
        <p:grpSpPr>
          <a:xfrm>
            <a:off x="1203886" y="1011293"/>
            <a:ext cx="9783608" cy="4954238"/>
            <a:chOff x="799200" y="874815"/>
            <a:chExt cx="9783608" cy="4954238"/>
          </a:xfrm>
        </p:grpSpPr>
        <p:sp>
          <p:nvSpPr>
            <p:cNvPr id="5" name="TextBox 4"/>
            <p:cNvSpPr txBox="1"/>
            <p:nvPr/>
          </p:nvSpPr>
          <p:spPr>
            <a:xfrm>
              <a:off x="5943618" y="2922153"/>
              <a:ext cx="4190378" cy="615553"/>
            </a:xfrm>
            <a:prstGeom prst="rect">
              <a:avLst/>
            </a:prstGeom>
            <a:noFill/>
          </p:spPr>
          <p:txBody>
            <a:bodyPr wrap="none" rtlCol="0">
              <a:spAutoFit/>
            </a:bodyPr>
            <a:lstStyle/>
            <a:p>
              <a:r>
                <a:rPr lang="en-US" b="1" u="sng" dirty="0">
                  <a:latin typeface="Calibri" charset="0"/>
                  <a:ea typeface="Calibri" charset="0"/>
                  <a:cs typeface="Calibri" charset="0"/>
                </a:rPr>
                <a:t>STRING</a:t>
              </a:r>
              <a:endParaRPr lang="en-US" sz="2000" b="1" u="sng" dirty="0">
                <a:latin typeface="Calibri" charset="0"/>
                <a:ea typeface="Calibri" charset="0"/>
                <a:cs typeface="Calibri" charset="0"/>
              </a:endParaRPr>
            </a:p>
            <a:p>
              <a:r>
                <a:rPr lang="en-US" sz="1600" dirty="0">
                  <a:solidFill>
                    <a:srgbClr val="C00000"/>
                  </a:solidFill>
                  <a:latin typeface="Calibri Light" charset="0"/>
                  <a:ea typeface="Calibri Light" charset="0"/>
                  <a:cs typeface="Calibri Light" charset="0"/>
                </a:rPr>
                <a:t>A value represented as text – will not add &amp; total</a:t>
              </a:r>
            </a:p>
          </p:txBody>
        </p:sp>
        <p:sp>
          <p:nvSpPr>
            <p:cNvPr id="6" name="TextBox 5"/>
            <p:cNvSpPr txBox="1"/>
            <p:nvPr/>
          </p:nvSpPr>
          <p:spPr>
            <a:xfrm>
              <a:off x="799200" y="3946092"/>
              <a:ext cx="4823678" cy="892552"/>
            </a:xfrm>
            <a:prstGeom prst="rect">
              <a:avLst/>
            </a:prstGeom>
            <a:noFill/>
          </p:spPr>
          <p:txBody>
            <a:bodyPr wrap="square" rtlCol="0">
              <a:spAutoFit/>
            </a:bodyPr>
            <a:lstStyle/>
            <a:p>
              <a:r>
                <a:rPr lang="en-US" b="1" u="sng" dirty="0">
                  <a:latin typeface="Calibri" charset="0"/>
                  <a:ea typeface="Calibri" charset="0"/>
                  <a:cs typeface="Calibri" charset="0"/>
                </a:rPr>
                <a:t>INTEGER</a:t>
              </a:r>
              <a:endParaRPr lang="en-US" sz="2000" b="1" u="sng" dirty="0">
                <a:latin typeface="Calibri" charset="0"/>
                <a:ea typeface="Calibri" charset="0"/>
                <a:cs typeface="Calibri" charset="0"/>
              </a:endParaRPr>
            </a:p>
            <a:p>
              <a:r>
                <a:rPr lang="en-US" sz="1600" dirty="0">
                  <a:solidFill>
                    <a:srgbClr val="C00000"/>
                  </a:solidFill>
                  <a:latin typeface="Calibri Light" charset="0"/>
                  <a:ea typeface="Calibri Light" charset="0"/>
                  <a:cs typeface="Calibri Light" charset="0"/>
                </a:rPr>
                <a:t>Integer values are written as a sequence of digits, possibly prefixed by a + or - sign.</a:t>
              </a:r>
            </a:p>
          </p:txBody>
        </p:sp>
        <p:sp>
          <p:nvSpPr>
            <p:cNvPr id="7" name="TextBox 6"/>
            <p:cNvSpPr txBox="1"/>
            <p:nvPr/>
          </p:nvSpPr>
          <p:spPr>
            <a:xfrm>
              <a:off x="799200" y="875334"/>
              <a:ext cx="4823678" cy="1138773"/>
            </a:xfrm>
            <a:prstGeom prst="rect">
              <a:avLst/>
            </a:prstGeom>
            <a:noFill/>
          </p:spPr>
          <p:txBody>
            <a:bodyPr wrap="square" rtlCol="0">
              <a:spAutoFit/>
            </a:bodyPr>
            <a:lstStyle/>
            <a:p>
              <a:r>
                <a:rPr lang="en-US" b="1" u="sng" dirty="0">
                  <a:latin typeface="Calibri" charset="0"/>
                  <a:ea typeface="Calibri" charset="0"/>
                  <a:cs typeface="Calibri" charset="0"/>
                </a:rPr>
                <a:t>BOOLEAN</a:t>
              </a:r>
              <a:endParaRPr lang="en-US" sz="2000" b="1" u="sng" dirty="0">
                <a:latin typeface="Calibri" charset="0"/>
                <a:ea typeface="Calibri" charset="0"/>
                <a:cs typeface="Calibri" charset="0"/>
              </a:endParaRPr>
            </a:p>
            <a:p>
              <a:r>
                <a:rPr lang="en-US" sz="1600" dirty="0">
                  <a:solidFill>
                    <a:srgbClr val="C00000"/>
                  </a:solidFill>
                  <a:latin typeface="Calibri Light" charset="0"/>
                  <a:ea typeface="Calibri Light" charset="0"/>
                  <a:cs typeface="Calibri Light" charset="0"/>
                </a:rPr>
                <a:t>True and false. Booleans are used to represent true and false values returned by comparison operators and logical functions.</a:t>
              </a:r>
              <a:endParaRPr lang="en-US" dirty="0">
                <a:solidFill>
                  <a:srgbClr val="C00000"/>
                </a:solidFill>
                <a:latin typeface="Calibri Light" charset="0"/>
                <a:ea typeface="Calibri Light" charset="0"/>
                <a:cs typeface="Calibri Light" charset="0"/>
              </a:endParaRPr>
            </a:p>
          </p:txBody>
        </p:sp>
        <p:sp>
          <p:nvSpPr>
            <p:cNvPr id="8" name="TextBox 7"/>
            <p:cNvSpPr txBox="1"/>
            <p:nvPr/>
          </p:nvSpPr>
          <p:spPr>
            <a:xfrm>
              <a:off x="799200" y="4717203"/>
              <a:ext cx="4823678" cy="861774"/>
            </a:xfrm>
            <a:prstGeom prst="rect">
              <a:avLst/>
            </a:prstGeom>
            <a:noFill/>
          </p:spPr>
          <p:txBody>
            <a:bodyPr wrap="square" rtlCol="0">
              <a:spAutoFit/>
            </a:bodyPr>
            <a:lstStyle/>
            <a:p>
              <a:r>
                <a:rPr lang="en-US" b="1" u="sng" dirty="0">
                  <a:latin typeface="Calibri" charset="0"/>
                  <a:ea typeface="Calibri" charset="0"/>
                  <a:cs typeface="Calibri" charset="0"/>
                </a:rPr>
                <a:t>LONGINTEGER</a:t>
              </a:r>
              <a:endParaRPr lang="en-US" sz="2000" b="1" u="sng" dirty="0">
                <a:latin typeface="Calibri" charset="0"/>
                <a:ea typeface="Calibri" charset="0"/>
                <a:cs typeface="Calibri" charset="0"/>
              </a:endParaRPr>
            </a:p>
            <a:p>
              <a:r>
                <a:rPr lang="en-US" sz="1600" dirty="0">
                  <a:solidFill>
                    <a:srgbClr val="C00000"/>
                  </a:solidFill>
                  <a:latin typeface="Calibri Light" charset="0"/>
                  <a:ea typeface="Calibri Light" charset="0"/>
                  <a:cs typeface="Calibri Light" charset="0"/>
                </a:rPr>
                <a:t>LongInteger can be used if the range for the standard Integer is not enough for your needs.</a:t>
              </a:r>
            </a:p>
          </p:txBody>
        </p:sp>
        <p:sp>
          <p:nvSpPr>
            <p:cNvPr id="10" name="TextBox 9"/>
            <p:cNvSpPr txBox="1"/>
            <p:nvPr/>
          </p:nvSpPr>
          <p:spPr>
            <a:xfrm>
              <a:off x="5943618" y="1900420"/>
              <a:ext cx="4639190" cy="861774"/>
            </a:xfrm>
            <a:prstGeom prst="rect">
              <a:avLst/>
            </a:prstGeom>
            <a:noFill/>
          </p:spPr>
          <p:txBody>
            <a:bodyPr wrap="square" rtlCol="0">
              <a:spAutoFit/>
            </a:bodyPr>
            <a:lstStyle/>
            <a:p>
              <a:r>
                <a:rPr lang="en-US" b="1" u="sng" dirty="0">
                  <a:latin typeface="Calibri" charset="0"/>
                  <a:ea typeface="Calibri" charset="0"/>
                  <a:cs typeface="Calibri" charset="0"/>
                </a:rPr>
                <a:t>SINGLEREAL</a:t>
              </a:r>
              <a:endParaRPr lang="en-US" sz="2000" b="1" u="sng" dirty="0">
                <a:latin typeface="Calibri" charset="0"/>
                <a:ea typeface="Calibri" charset="0"/>
                <a:cs typeface="Calibri" charset="0"/>
              </a:endParaRPr>
            </a:p>
            <a:p>
              <a:r>
                <a:rPr lang="en-US" sz="1600" dirty="0" err="1">
                  <a:solidFill>
                    <a:srgbClr val="C00000"/>
                  </a:solidFill>
                  <a:latin typeface="Calibri Light" charset="0"/>
                  <a:ea typeface="Calibri Light" charset="0"/>
                  <a:cs typeface="Calibri Light" charset="0"/>
                </a:rPr>
                <a:t>SingleReal</a:t>
              </a:r>
              <a:r>
                <a:rPr lang="en-US" sz="1600" dirty="0">
                  <a:solidFill>
                    <a:srgbClr val="C00000"/>
                  </a:solidFill>
                  <a:latin typeface="Calibri Light" charset="0"/>
                  <a:ea typeface="Calibri Light" charset="0"/>
                  <a:cs typeface="Calibri Light" charset="0"/>
                </a:rPr>
                <a:t> values are written as standard floating point numbers with lower precision and range than Real.</a:t>
              </a:r>
              <a:endParaRPr lang="en-US" sz="2000" dirty="0">
                <a:solidFill>
                  <a:srgbClr val="C00000"/>
                </a:solidFill>
                <a:latin typeface="Calibri Light" charset="0"/>
                <a:ea typeface="Calibri Light" charset="0"/>
                <a:cs typeface="Calibri Light" charset="0"/>
              </a:endParaRPr>
            </a:p>
          </p:txBody>
        </p:sp>
        <p:sp>
          <p:nvSpPr>
            <p:cNvPr id="11" name="TextBox 10"/>
            <p:cNvSpPr txBox="1"/>
            <p:nvPr/>
          </p:nvSpPr>
          <p:spPr>
            <a:xfrm>
              <a:off x="5943618" y="874815"/>
              <a:ext cx="4639190" cy="1138773"/>
            </a:xfrm>
            <a:prstGeom prst="rect">
              <a:avLst/>
            </a:prstGeom>
            <a:noFill/>
          </p:spPr>
          <p:txBody>
            <a:bodyPr wrap="square" rtlCol="0">
              <a:spAutoFit/>
            </a:bodyPr>
            <a:lstStyle/>
            <a:p>
              <a:r>
                <a:rPr lang="en-US" b="1" u="sng" dirty="0">
                  <a:latin typeface="Calibri" charset="0"/>
                  <a:ea typeface="Calibri" charset="0"/>
                  <a:cs typeface="Calibri" charset="0"/>
                </a:rPr>
                <a:t>REAL</a:t>
              </a:r>
              <a:endParaRPr lang="en-US" sz="2000" b="1" u="sng" dirty="0">
                <a:latin typeface="Calibri" charset="0"/>
                <a:ea typeface="Calibri" charset="0"/>
                <a:cs typeface="Calibri" charset="0"/>
              </a:endParaRPr>
            </a:p>
            <a:p>
              <a:r>
                <a:rPr lang="en-US" sz="1600" dirty="0">
                  <a:solidFill>
                    <a:srgbClr val="C00000"/>
                  </a:solidFill>
                  <a:latin typeface="Calibri Light" charset="0"/>
                  <a:ea typeface="Calibri Light" charset="0"/>
                  <a:cs typeface="Calibri Light" charset="0"/>
                </a:rPr>
                <a:t>Real values are written as standard floating point numbers with a period for a decimal point and no thousands separator.</a:t>
              </a:r>
            </a:p>
          </p:txBody>
        </p:sp>
        <p:sp>
          <p:nvSpPr>
            <p:cNvPr id="12" name="TextBox 11"/>
            <p:cNvSpPr txBox="1"/>
            <p:nvPr/>
          </p:nvSpPr>
          <p:spPr>
            <a:xfrm>
              <a:off x="799200" y="1892564"/>
              <a:ext cx="4823678" cy="1138773"/>
            </a:xfrm>
            <a:prstGeom prst="rect">
              <a:avLst/>
            </a:prstGeom>
            <a:noFill/>
          </p:spPr>
          <p:txBody>
            <a:bodyPr wrap="square" rtlCol="0">
              <a:spAutoFit/>
            </a:bodyPr>
            <a:lstStyle/>
            <a:p>
              <a:r>
                <a:rPr lang="en-US" b="1" u="sng" dirty="0">
                  <a:latin typeface="Calibri" charset="0"/>
                  <a:ea typeface="Calibri" charset="0"/>
                  <a:cs typeface="Calibri" charset="0"/>
                </a:rPr>
                <a:t>CURRENCY</a:t>
              </a:r>
              <a:endParaRPr lang="en-US" sz="2000" b="1" u="sng" dirty="0">
                <a:latin typeface="Calibri" charset="0"/>
                <a:ea typeface="Calibri" charset="0"/>
                <a:cs typeface="Calibri" charset="0"/>
              </a:endParaRPr>
            </a:p>
            <a:p>
              <a:r>
                <a:rPr lang="en-US" sz="1600" dirty="0">
                  <a:solidFill>
                    <a:srgbClr val="C00000"/>
                  </a:solidFill>
                  <a:latin typeface="Calibri Light" charset="0"/>
                  <a:ea typeface="Calibri Light" charset="0"/>
                  <a:cs typeface="Calibri Light" charset="0"/>
                </a:rPr>
                <a:t>The data format behind the currency type is decimal. The decimal data format uses the base 10 in its calculations</a:t>
              </a:r>
            </a:p>
          </p:txBody>
        </p:sp>
        <p:sp>
          <p:nvSpPr>
            <p:cNvPr id="14" name="TextBox 13"/>
            <p:cNvSpPr txBox="1"/>
            <p:nvPr/>
          </p:nvSpPr>
          <p:spPr>
            <a:xfrm>
              <a:off x="799201" y="2922153"/>
              <a:ext cx="4823678" cy="1138773"/>
            </a:xfrm>
            <a:prstGeom prst="rect">
              <a:avLst/>
            </a:prstGeom>
            <a:noFill/>
          </p:spPr>
          <p:txBody>
            <a:bodyPr wrap="square" rtlCol="0">
              <a:spAutoFit/>
            </a:bodyPr>
            <a:lstStyle/>
            <a:p>
              <a:r>
                <a:rPr lang="en-US" b="1" u="sng" dirty="0">
                  <a:latin typeface="Calibri" charset="0"/>
                  <a:ea typeface="Calibri" charset="0"/>
                  <a:cs typeface="Calibri" charset="0"/>
                </a:rPr>
                <a:t>DATE / DATETIME</a:t>
              </a:r>
            </a:p>
            <a:p>
              <a:r>
                <a:rPr lang="en-US" sz="1600" dirty="0">
                  <a:solidFill>
                    <a:srgbClr val="C00000"/>
                  </a:solidFill>
                  <a:latin typeface="Calibri Light" charset="0"/>
                  <a:ea typeface="Calibri Light" charset="0"/>
                  <a:cs typeface="Calibri Light" charset="0"/>
                </a:rPr>
                <a:t>A date and time format depending on the locale on your computer. Dates from January 1, 1583 and forward are supported.</a:t>
              </a:r>
            </a:p>
          </p:txBody>
        </p:sp>
        <p:sp>
          <p:nvSpPr>
            <p:cNvPr id="15" name="TextBox 14"/>
            <p:cNvSpPr txBox="1"/>
            <p:nvPr/>
          </p:nvSpPr>
          <p:spPr>
            <a:xfrm>
              <a:off x="5943618" y="3946092"/>
              <a:ext cx="4639190" cy="861774"/>
            </a:xfrm>
            <a:prstGeom prst="rect">
              <a:avLst/>
            </a:prstGeom>
            <a:noFill/>
          </p:spPr>
          <p:txBody>
            <a:bodyPr wrap="square" rtlCol="0">
              <a:spAutoFit/>
            </a:bodyPr>
            <a:lstStyle/>
            <a:p>
              <a:r>
                <a:rPr lang="en-US" b="1" u="sng" dirty="0">
                  <a:latin typeface="Calibri" charset="0"/>
                  <a:ea typeface="Calibri" charset="0"/>
                  <a:cs typeface="Calibri" charset="0"/>
                </a:rPr>
                <a:t>TIME</a:t>
              </a:r>
              <a:endParaRPr lang="en-US" sz="2000" b="1" u="sng" dirty="0">
                <a:latin typeface="Calibri" charset="0"/>
                <a:ea typeface="Calibri" charset="0"/>
                <a:cs typeface="Calibri" charset="0"/>
              </a:endParaRPr>
            </a:p>
            <a:p>
              <a:r>
                <a:rPr lang="en-US" sz="1600" dirty="0">
                  <a:solidFill>
                    <a:srgbClr val="C00000"/>
                  </a:solidFill>
                  <a:latin typeface="Calibri Light" charset="0"/>
                  <a:ea typeface="Calibri Light" charset="0"/>
                  <a:cs typeface="Calibri Light" charset="0"/>
                </a:rPr>
                <a:t>A date and time format depending on the locale on your computer.</a:t>
              </a:r>
            </a:p>
          </p:txBody>
        </p:sp>
        <p:sp>
          <p:nvSpPr>
            <p:cNvPr id="17" name="TextBox 16"/>
            <p:cNvSpPr txBox="1"/>
            <p:nvPr/>
          </p:nvSpPr>
          <p:spPr>
            <a:xfrm>
              <a:off x="5943618" y="4721057"/>
              <a:ext cx="4639190" cy="1107996"/>
            </a:xfrm>
            <a:prstGeom prst="rect">
              <a:avLst/>
            </a:prstGeom>
            <a:noFill/>
          </p:spPr>
          <p:txBody>
            <a:bodyPr wrap="square" rtlCol="0">
              <a:spAutoFit/>
            </a:bodyPr>
            <a:lstStyle/>
            <a:p>
              <a:r>
                <a:rPr lang="en-US" b="1" u="sng" dirty="0">
                  <a:latin typeface="Calibri" charset="0"/>
                  <a:ea typeface="Calibri" charset="0"/>
                  <a:cs typeface="Calibri" charset="0"/>
                </a:rPr>
                <a:t>TIMESPAN</a:t>
              </a:r>
              <a:endParaRPr lang="en-US" sz="2000" b="1" u="sng" dirty="0">
                <a:latin typeface="Calibri" charset="0"/>
                <a:ea typeface="Calibri" charset="0"/>
                <a:cs typeface="Calibri" charset="0"/>
              </a:endParaRPr>
            </a:p>
            <a:p>
              <a:r>
                <a:rPr lang="en-US" sz="1600" dirty="0" err="1">
                  <a:solidFill>
                    <a:srgbClr val="C00000"/>
                  </a:solidFill>
                  <a:latin typeface="Calibri Light" charset="0"/>
                  <a:ea typeface="Calibri Light" charset="0"/>
                  <a:cs typeface="Calibri Light" charset="0"/>
                </a:rPr>
                <a:t>TimeSpan</a:t>
              </a:r>
              <a:r>
                <a:rPr lang="en-US" sz="1600" dirty="0">
                  <a:solidFill>
                    <a:srgbClr val="C00000"/>
                  </a:solidFill>
                  <a:latin typeface="Calibri Light" charset="0"/>
                  <a:ea typeface="Calibri Light" charset="0"/>
                  <a:cs typeface="Calibri Light" charset="0"/>
                </a:rPr>
                <a:t> is a value describing the difference between two dates.</a:t>
              </a:r>
            </a:p>
            <a:p>
              <a:r>
                <a:rPr lang="en-US" sz="1600" dirty="0">
                  <a:solidFill>
                    <a:srgbClr val="C00000"/>
                  </a:solidFill>
                  <a:latin typeface="Calibri Light" charset="0"/>
                  <a:ea typeface="Calibri Light" charset="0"/>
                  <a:cs typeface="Calibri Light" charset="0"/>
                </a:rPr>
                <a:t>It has 5 possible fields.</a:t>
              </a:r>
            </a:p>
          </p:txBody>
        </p:sp>
      </p:grpSp>
    </p:spTree>
    <p:extLst>
      <p:ext uri="{BB962C8B-B14F-4D97-AF65-F5344CB8AC3E}">
        <p14:creationId xmlns:p14="http://schemas.microsoft.com/office/powerpoint/2010/main" val="35463497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15</a:t>
            </a:fld>
            <a:endParaRPr lang="en-US" dirty="0"/>
          </a:p>
        </p:txBody>
      </p:sp>
      <p:pic>
        <p:nvPicPr>
          <p:cNvPr id="8" name="Picture Placeholder 4" descr="SpotfireClassTestData - Top Claimants - TIBCO Spotfir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47663" y="4322101"/>
            <a:ext cx="3254518" cy="2186033"/>
          </a:xfrm>
          <a:prstGeom prst="rect">
            <a:avLst/>
          </a:prstGeom>
          <a:noFill/>
          <a:ln w="9525">
            <a:noFill/>
            <a:miter lim="800000"/>
            <a:headEnd/>
            <a:tailEnd/>
          </a:ln>
        </p:spPr>
      </p:pic>
      <p:sp>
        <p:nvSpPr>
          <p:cNvPr id="9" name="Title 3"/>
          <p:cNvSpPr>
            <a:spLocks noGrp="1"/>
          </p:cNvSpPr>
          <p:nvPr>
            <p:ph type="title"/>
          </p:nvPr>
        </p:nvSpPr>
        <p:spPr>
          <a:xfrm>
            <a:off x="959176" y="268298"/>
            <a:ext cx="10273029" cy="515473"/>
          </a:xfrm>
        </p:spPr>
        <p:txBody>
          <a:bodyPr/>
          <a:lstStyle/>
          <a:p>
            <a:r>
              <a:rPr lang="en-US" b="1" dirty="0">
                <a:latin typeface="Calibri" charset="0"/>
                <a:ea typeface="Calibri" charset="0"/>
                <a:cs typeface="Calibri" charset="0"/>
              </a:rPr>
              <a:t>I Have Data </a:t>
            </a:r>
            <a:r>
              <a:rPr lang="mr-IN" b="1" dirty="0">
                <a:latin typeface="Calibri" charset="0"/>
                <a:ea typeface="Calibri" charset="0"/>
                <a:cs typeface="Calibri" charset="0"/>
              </a:rPr>
              <a:t>–</a:t>
            </a:r>
            <a:r>
              <a:rPr lang="en-US" b="1" dirty="0">
                <a:latin typeface="Calibri" charset="0"/>
                <a:ea typeface="Calibri" charset="0"/>
                <a:cs typeface="Calibri" charset="0"/>
              </a:rPr>
              <a:t> Now What??  </a:t>
            </a:r>
            <a:r>
              <a:rPr lang="en-US" dirty="0">
                <a:latin typeface="Calibri" charset="0"/>
                <a:ea typeface="Calibri" charset="0"/>
                <a:cs typeface="Calibri" charset="0"/>
              </a:rPr>
              <a:t>Importing your data / Adding data tables</a:t>
            </a:r>
          </a:p>
        </p:txBody>
      </p:sp>
      <p:grpSp>
        <p:nvGrpSpPr>
          <p:cNvPr id="19" name="Group 18"/>
          <p:cNvGrpSpPr/>
          <p:nvPr/>
        </p:nvGrpSpPr>
        <p:grpSpPr>
          <a:xfrm>
            <a:off x="197508" y="2224896"/>
            <a:ext cx="2849932" cy="1991351"/>
            <a:chOff x="197508" y="2224896"/>
            <a:chExt cx="2849932" cy="1991351"/>
          </a:xfrm>
        </p:grpSpPr>
        <p:pic>
          <p:nvPicPr>
            <p:cNvPr id="5" name="Picture 4"/>
            <p:cNvPicPr>
              <a:picLocks noChangeAspect="1"/>
            </p:cNvPicPr>
            <p:nvPr/>
          </p:nvPicPr>
          <p:blipFill>
            <a:blip r:embed="rId3"/>
            <a:stretch>
              <a:fillRect/>
            </a:stretch>
          </p:blipFill>
          <p:spPr>
            <a:xfrm>
              <a:off x="758880" y="2478988"/>
              <a:ext cx="2085284" cy="132927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0" name="TextBox 9"/>
            <p:cNvSpPr txBox="1"/>
            <p:nvPr/>
          </p:nvSpPr>
          <p:spPr>
            <a:xfrm>
              <a:off x="197508" y="2224896"/>
              <a:ext cx="561372" cy="769441"/>
            </a:xfrm>
            <a:prstGeom prst="rect">
              <a:avLst/>
            </a:prstGeom>
            <a:noFill/>
          </p:spPr>
          <p:txBody>
            <a:bodyPr wrap="none" rtlCol="0">
              <a:spAutoFit/>
            </a:bodyPr>
            <a:lstStyle/>
            <a:p>
              <a:r>
                <a:rPr lang="en-US" sz="4400" b="1" dirty="0">
                  <a:solidFill>
                    <a:srgbClr val="C00000"/>
                  </a:solidFill>
                  <a:latin typeface="Arial Black" panose="020B0A04020102020204" pitchFamily="34" charset="0"/>
                </a:rPr>
                <a:t>1</a:t>
              </a:r>
            </a:p>
          </p:txBody>
        </p:sp>
        <p:sp>
          <p:nvSpPr>
            <p:cNvPr id="13" name="TextBox 12"/>
            <p:cNvSpPr txBox="1"/>
            <p:nvPr/>
          </p:nvSpPr>
          <p:spPr>
            <a:xfrm>
              <a:off x="555604" y="3908470"/>
              <a:ext cx="2491836" cy="307777"/>
            </a:xfrm>
            <a:prstGeom prst="rect">
              <a:avLst/>
            </a:prstGeom>
            <a:noFill/>
          </p:spPr>
          <p:txBody>
            <a:bodyPr wrap="none" rtlCol="0">
              <a:spAutoFit/>
            </a:bodyPr>
            <a:lstStyle/>
            <a:p>
              <a:r>
                <a:rPr lang="en-US" sz="1400" b="1" dirty="0"/>
                <a:t>Open SpotfireClassTestData.xlsx</a:t>
              </a:r>
            </a:p>
          </p:txBody>
        </p:sp>
      </p:grpSp>
      <p:grpSp>
        <p:nvGrpSpPr>
          <p:cNvPr id="20" name="Group 19"/>
          <p:cNvGrpSpPr/>
          <p:nvPr/>
        </p:nvGrpSpPr>
        <p:grpSpPr>
          <a:xfrm>
            <a:off x="3184854" y="930877"/>
            <a:ext cx="3343060" cy="3260747"/>
            <a:chOff x="3184854" y="930877"/>
            <a:chExt cx="3343060" cy="3260747"/>
          </a:xfrm>
        </p:grpSpPr>
        <p:pic>
          <p:nvPicPr>
            <p:cNvPr id="6" name="Picture Placeholder 5" descr="SpotfireClassTestData - Top Claimants - TIBCO Spotfir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46226" y="1173064"/>
              <a:ext cx="2781688" cy="262926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p:cNvSpPr txBox="1"/>
            <p:nvPr/>
          </p:nvSpPr>
          <p:spPr>
            <a:xfrm>
              <a:off x="3184854" y="930877"/>
              <a:ext cx="561372" cy="769441"/>
            </a:xfrm>
            <a:prstGeom prst="rect">
              <a:avLst/>
            </a:prstGeom>
            <a:noFill/>
          </p:spPr>
          <p:txBody>
            <a:bodyPr wrap="none" rtlCol="0">
              <a:spAutoFit/>
            </a:bodyPr>
            <a:lstStyle/>
            <a:p>
              <a:r>
                <a:rPr lang="en-US" sz="4400" b="1" dirty="0">
                  <a:solidFill>
                    <a:srgbClr val="C00000"/>
                  </a:solidFill>
                  <a:latin typeface="Arial Black" panose="020B0A04020102020204" pitchFamily="34" charset="0"/>
                </a:rPr>
                <a:t>2</a:t>
              </a:r>
            </a:p>
          </p:txBody>
        </p:sp>
        <p:sp>
          <p:nvSpPr>
            <p:cNvPr id="14" name="TextBox 13"/>
            <p:cNvSpPr txBox="1"/>
            <p:nvPr/>
          </p:nvSpPr>
          <p:spPr>
            <a:xfrm>
              <a:off x="4473042" y="3883847"/>
              <a:ext cx="1328056" cy="307777"/>
            </a:xfrm>
            <a:prstGeom prst="rect">
              <a:avLst/>
            </a:prstGeom>
            <a:noFill/>
          </p:spPr>
          <p:txBody>
            <a:bodyPr wrap="none" rtlCol="0">
              <a:spAutoFit/>
            </a:bodyPr>
            <a:lstStyle/>
            <a:p>
              <a:r>
                <a:rPr lang="en-US" sz="1400" b="1" dirty="0"/>
                <a:t>Add Data Tables</a:t>
              </a:r>
            </a:p>
          </p:txBody>
        </p:sp>
      </p:grpSp>
      <p:grpSp>
        <p:nvGrpSpPr>
          <p:cNvPr id="21" name="Group 20"/>
          <p:cNvGrpSpPr/>
          <p:nvPr/>
        </p:nvGrpSpPr>
        <p:grpSpPr>
          <a:xfrm>
            <a:off x="6808600" y="660911"/>
            <a:ext cx="4904405" cy="3555336"/>
            <a:chOff x="6808600" y="660911"/>
            <a:chExt cx="4904405" cy="3555336"/>
          </a:xfrm>
        </p:grpSpPr>
        <p:pic>
          <p:nvPicPr>
            <p:cNvPr id="7" name="Picture Placeholder 5" descr="SpotfireClassTestData - Top Claimants - TIBCO Spotfir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429976" y="930877"/>
              <a:ext cx="4283029" cy="2871454"/>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2" name="TextBox 11"/>
            <p:cNvSpPr txBox="1"/>
            <p:nvPr/>
          </p:nvSpPr>
          <p:spPr>
            <a:xfrm>
              <a:off x="6808600" y="660911"/>
              <a:ext cx="561372" cy="769441"/>
            </a:xfrm>
            <a:prstGeom prst="rect">
              <a:avLst/>
            </a:prstGeom>
            <a:noFill/>
          </p:spPr>
          <p:txBody>
            <a:bodyPr wrap="none" rtlCol="0">
              <a:spAutoFit/>
            </a:bodyPr>
            <a:lstStyle/>
            <a:p>
              <a:r>
                <a:rPr lang="en-US" sz="4400" b="1" dirty="0">
                  <a:solidFill>
                    <a:srgbClr val="C00000"/>
                  </a:solidFill>
                  <a:latin typeface="Arial Black" panose="020B0A04020102020204" pitchFamily="34" charset="0"/>
                </a:rPr>
                <a:t>3</a:t>
              </a:r>
            </a:p>
          </p:txBody>
        </p:sp>
        <p:sp>
          <p:nvSpPr>
            <p:cNvPr id="15" name="TextBox 14"/>
            <p:cNvSpPr txBox="1"/>
            <p:nvPr/>
          </p:nvSpPr>
          <p:spPr>
            <a:xfrm>
              <a:off x="7749612" y="3908470"/>
              <a:ext cx="3963393" cy="307777"/>
            </a:xfrm>
            <a:prstGeom prst="rect">
              <a:avLst/>
            </a:prstGeom>
            <a:noFill/>
          </p:spPr>
          <p:txBody>
            <a:bodyPr wrap="none" rtlCol="0">
              <a:spAutoFit/>
            </a:bodyPr>
            <a:lstStyle/>
            <a:p>
              <a:r>
                <a:rPr lang="en-US" sz="1400" b="1" dirty="0"/>
                <a:t>Open the same excel file – </a:t>
              </a:r>
              <a:r>
                <a:rPr lang="en-US" sz="1400" b="1" dirty="0" err="1"/>
                <a:t>SpotfireClassTestData.xslx</a:t>
              </a:r>
              <a:endParaRPr lang="en-US" sz="1400" b="1" dirty="0"/>
            </a:p>
          </p:txBody>
        </p:sp>
      </p:grpSp>
      <p:grpSp>
        <p:nvGrpSpPr>
          <p:cNvPr id="22" name="Group 21"/>
          <p:cNvGrpSpPr/>
          <p:nvPr/>
        </p:nvGrpSpPr>
        <p:grpSpPr>
          <a:xfrm>
            <a:off x="6808600" y="4322101"/>
            <a:ext cx="4904405" cy="2187225"/>
            <a:chOff x="6808600" y="4322101"/>
            <a:chExt cx="4904405" cy="2187225"/>
          </a:xfrm>
        </p:grpSpPr>
        <p:pic>
          <p:nvPicPr>
            <p:cNvPr id="16" name="Picture 15"/>
            <p:cNvPicPr>
              <a:picLocks noChangeAspect="1"/>
            </p:cNvPicPr>
            <p:nvPr/>
          </p:nvPicPr>
          <p:blipFill>
            <a:blip r:embed="rId6"/>
            <a:stretch>
              <a:fillRect/>
            </a:stretch>
          </p:blipFill>
          <p:spPr>
            <a:xfrm>
              <a:off x="6808600" y="4322101"/>
              <a:ext cx="2394124" cy="2187225"/>
            </a:xfrm>
            <a:prstGeom prst="rect">
              <a:avLst/>
            </a:prstGeom>
          </p:spPr>
        </p:pic>
        <p:sp>
          <p:nvSpPr>
            <p:cNvPr id="18" name="TextBox 17"/>
            <p:cNvSpPr txBox="1"/>
            <p:nvPr/>
          </p:nvSpPr>
          <p:spPr>
            <a:xfrm>
              <a:off x="9596844" y="4630287"/>
              <a:ext cx="2116161" cy="1569660"/>
            </a:xfrm>
            <a:prstGeom prst="rect">
              <a:avLst/>
            </a:prstGeom>
            <a:noFill/>
          </p:spPr>
          <p:txBody>
            <a:bodyPr wrap="square" rtlCol="0">
              <a:spAutoFit/>
            </a:bodyPr>
            <a:lstStyle/>
            <a:p>
              <a:pPr algn="ctr"/>
              <a:r>
                <a:rPr lang="en-US" sz="2400" b="1" dirty="0">
                  <a:solidFill>
                    <a:srgbClr val="C00000"/>
                  </a:solidFill>
                  <a:latin typeface="+mn-lt"/>
                </a:rPr>
                <a:t>Add the other 2 worksheets to your existing data</a:t>
              </a:r>
            </a:p>
          </p:txBody>
        </p:sp>
      </p:grpSp>
    </p:spTree>
    <p:extLst>
      <p:ext uri="{BB962C8B-B14F-4D97-AF65-F5344CB8AC3E}">
        <p14:creationId xmlns:p14="http://schemas.microsoft.com/office/powerpoint/2010/main" val="38988537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1000"/>
                                        <p:tgtEl>
                                          <p:spTgt spid="20"/>
                                        </p:tgtEl>
                                      </p:cBhvr>
                                    </p:animEffect>
                                    <p:anim calcmode="lin" valueType="num">
                                      <p:cBhvr>
                                        <p:cTn id="15" dur="1000" fill="hold"/>
                                        <p:tgtEl>
                                          <p:spTgt spid="20"/>
                                        </p:tgtEl>
                                        <p:attrNameLst>
                                          <p:attrName>ppt_x</p:attrName>
                                        </p:attrNameLst>
                                      </p:cBhvr>
                                      <p:tavLst>
                                        <p:tav tm="0">
                                          <p:val>
                                            <p:strVal val="#ppt_x"/>
                                          </p:val>
                                        </p:tav>
                                        <p:tav tm="100000">
                                          <p:val>
                                            <p:strVal val="#ppt_x"/>
                                          </p:val>
                                        </p:tav>
                                      </p:tavLst>
                                    </p:anim>
                                    <p:anim calcmode="lin" valueType="num">
                                      <p:cBhvr>
                                        <p:cTn id="1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ppt_x"/>
                                          </p:val>
                                        </p:tav>
                                        <p:tav tm="100000">
                                          <p:val>
                                            <p:strVal val="#ppt_x"/>
                                          </p:val>
                                        </p:tav>
                                      </p:tavLst>
                                    </p:anim>
                                    <p:anim calcmode="lin" valueType="num">
                                      <p:cBhvr additive="base">
                                        <p:cTn id="2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 calcmode="lin" valueType="num">
                                      <p:cBhvr additive="base">
                                        <p:cTn id="34" dur="500" fill="hold"/>
                                        <p:tgtEl>
                                          <p:spTgt spid="22"/>
                                        </p:tgtEl>
                                        <p:attrNameLst>
                                          <p:attrName>ppt_x</p:attrName>
                                        </p:attrNameLst>
                                      </p:cBhvr>
                                      <p:tavLst>
                                        <p:tav tm="0">
                                          <p:val>
                                            <p:strVal val="#ppt_x"/>
                                          </p:val>
                                        </p:tav>
                                        <p:tav tm="100000">
                                          <p:val>
                                            <p:strVal val="#ppt_x"/>
                                          </p:val>
                                        </p:tav>
                                      </p:tavLst>
                                    </p:anim>
                                    <p:anim calcmode="lin" valueType="num">
                                      <p:cBhvr additive="base">
                                        <p:cTn id="3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16</a:t>
            </a:fld>
            <a:endParaRPr lang="en-US" dirty="0"/>
          </a:p>
        </p:txBody>
      </p:sp>
      <p:sp>
        <p:nvSpPr>
          <p:cNvPr id="4" name="Title 3"/>
          <p:cNvSpPr>
            <a:spLocks noGrp="1"/>
          </p:cNvSpPr>
          <p:nvPr>
            <p:ph type="title"/>
          </p:nvPr>
        </p:nvSpPr>
        <p:spPr/>
        <p:txBody>
          <a:bodyPr/>
          <a:lstStyle/>
          <a:p>
            <a:r>
              <a:rPr lang="en-US" b="1" dirty="0">
                <a:latin typeface="Calibri" charset="0"/>
                <a:ea typeface="Calibri" charset="0"/>
                <a:cs typeface="Calibri" charset="0"/>
              </a:rPr>
              <a:t>I Have Data </a:t>
            </a:r>
            <a:r>
              <a:rPr lang="mr-IN" b="1" dirty="0">
                <a:latin typeface="Calibri" charset="0"/>
                <a:ea typeface="Calibri" charset="0"/>
                <a:cs typeface="Calibri" charset="0"/>
              </a:rPr>
              <a:t>–</a:t>
            </a:r>
            <a:r>
              <a:rPr lang="en-US" b="1" dirty="0">
                <a:latin typeface="Calibri" charset="0"/>
                <a:ea typeface="Calibri" charset="0"/>
                <a:cs typeface="Calibri" charset="0"/>
              </a:rPr>
              <a:t> Now What??  </a:t>
            </a:r>
            <a:r>
              <a:rPr lang="en-US" dirty="0">
                <a:latin typeface="Calibri" charset="0"/>
                <a:ea typeface="Calibri" charset="0"/>
                <a:cs typeface="Calibri" charset="0"/>
              </a:rPr>
              <a:t>Saving Your Work</a:t>
            </a:r>
          </a:p>
        </p:txBody>
      </p:sp>
      <p:pic>
        <p:nvPicPr>
          <p:cNvPr id="5" name="Picture 4"/>
          <p:cNvPicPr>
            <a:picLocks noChangeAspect="1"/>
          </p:cNvPicPr>
          <p:nvPr/>
        </p:nvPicPr>
        <p:blipFill>
          <a:blip r:embed="rId2"/>
          <a:stretch>
            <a:fillRect/>
          </a:stretch>
        </p:blipFill>
        <p:spPr>
          <a:xfrm>
            <a:off x="1422736" y="2705288"/>
            <a:ext cx="4121039" cy="3203113"/>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655324" y="1154129"/>
            <a:ext cx="4388345" cy="1446550"/>
          </a:xfrm>
          <a:prstGeom prst="rect">
            <a:avLst/>
          </a:prstGeom>
          <a:noFill/>
        </p:spPr>
        <p:txBody>
          <a:bodyPr wrap="square" rtlCol="0">
            <a:spAutoFit/>
          </a:bodyPr>
          <a:lstStyle/>
          <a:p>
            <a:r>
              <a:rPr lang="en-US" sz="2800" b="1" dirty="0">
                <a:solidFill>
                  <a:srgbClr val="C00000"/>
                </a:solidFill>
                <a:latin typeface="Calibri" charset="0"/>
                <a:ea typeface="Calibri" charset="0"/>
                <a:cs typeface="Calibri" charset="0"/>
              </a:rPr>
              <a:t>Always new data</a:t>
            </a:r>
          </a:p>
          <a:p>
            <a:pPr marL="342900" indent="-342900">
              <a:buFont typeface="Arial" panose="020B0604020202020204" pitchFamily="34" charset="0"/>
              <a:buChar char="•"/>
            </a:pPr>
            <a:r>
              <a:rPr lang="en-US" sz="2000" dirty="0">
                <a:latin typeface="Calibri" charset="0"/>
                <a:ea typeface="Calibri" charset="0"/>
                <a:cs typeface="Calibri" charset="0"/>
              </a:rPr>
              <a:t>At least one data table will be empty if a user doesn’t have access to the data source</a:t>
            </a:r>
          </a:p>
        </p:txBody>
      </p:sp>
      <p:sp>
        <p:nvSpPr>
          <p:cNvPr id="7" name="TextBox 6"/>
          <p:cNvSpPr txBox="1"/>
          <p:nvPr/>
        </p:nvSpPr>
        <p:spPr>
          <a:xfrm>
            <a:off x="6655324" y="2698284"/>
            <a:ext cx="4388345" cy="1446550"/>
          </a:xfrm>
          <a:prstGeom prst="rect">
            <a:avLst/>
          </a:prstGeom>
          <a:noFill/>
        </p:spPr>
        <p:txBody>
          <a:bodyPr wrap="square" rtlCol="0">
            <a:spAutoFit/>
          </a:bodyPr>
          <a:lstStyle/>
          <a:p>
            <a:r>
              <a:rPr lang="en-US" sz="2800" b="1" dirty="0">
                <a:solidFill>
                  <a:schemeClr val="tx2">
                    <a:lumMod val="75000"/>
                  </a:schemeClr>
                </a:solidFill>
                <a:latin typeface="Calibri" charset="0"/>
                <a:ea typeface="Calibri" charset="0"/>
                <a:cs typeface="Calibri" charset="0"/>
              </a:rPr>
              <a:t>New data when possible</a:t>
            </a:r>
          </a:p>
          <a:p>
            <a:pPr marL="342900" indent="-342900">
              <a:buFont typeface="Arial" panose="020B0604020202020204" pitchFamily="34" charset="0"/>
              <a:buChar char="•"/>
            </a:pPr>
            <a:r>
              <a:rPr lang="en-US" sz="2000" dirty="0">
                <a:latin typeface="Calibri" charset="0"/>
                <a:ea typeface="Calibri" charset="0"/>
                <a:cs typeface="Calibri" charset="0"/>
              </a:rPr>
              <a:t>At least one data table will use stored data if a user doesn’t have access to the data source</a:t>
            </a:r>
          </a:p>
        </p:txBody>
      </p:sp>
      <p:sp>
        <p:nvSpPr>
          <p:cNvPr id="8" name="TextBox 7"/>
          <p:cNvSpPr txBox="1"/>
          <p:nvPr/>
        </p:nvSpPr>
        <p:spPr>
          <a:xfrm>
            <a:off x="6655323" y="4321269"/>
            <a:ext cx="4388345" cy="1446550"/>
          </a:xfrm>
          <a:prstGeom prst="rect">
            <a:avLst/>
          </a:prstGeom>
          <a:noFill/>
        </p:spPr>
        <p:txBody>
          <a:bodyPr wrap="square" rtlCol="0">
            <a:spAutoFit/>
          </a:bodyPr>
          <a:lstStyle/>
          <a:p>
            <a:r>
              <a:rPr lang="en-US" sz="2800" b="1" dirty="0">
                <a:solidFill>
                  <a:srgbClr val="FF6600"/>
                </a:solidFill>
                <a:latin typeface="Calibri" charset="0"/>
                <a:ea typeface="Calibri" charset="0"/>
                <a:cs typeface="Calibri" charset="0"/>
              </a:rPr>
              <a:t>Stored data</a:t>
            </a:r>
          </a:p>
          <a:p>
            <a:pPr marL="342900" indent="-342900">
              <a:buFont typeface="Arial" panose="020B0604020202020204" pitchFamily="34" charset="0"/>
              <a:buChar char="•"/>
            </a:pPr>
            <a:r>
              <a:rPr lang="en-US" sz="2000" dirty="0">
                <a:latin typeface="Calibri" charset="0"/>
                <a:ea typeface="Calibri" charset="0"/>
                <a:cs typeface="Calibri" charset="0"/>
              </a:rPr>
              <a:t>All data is stored in the analysis.  No further access to the data sources is needed.</a:t>
            </a:r>
          </a:p>
        </p:txBody>
      </p:sp>
      <p:pic>
        <p:nvPicPr>
          <p:cNvPr id="9" name="Picture 8"/>
          <p:cNvPicPr>
            <a:picLocks noChangeAspect="1"/>
          </p:cNvPicPr>
          <p:nvPr/>
        </p:nvPicPr>
        <p:blipFill>
          <a:blip r:embed="rId3"/>
          <a:stretch>
            <a:fillRect/>
          </a:stretch>
        </p:blipFill>
        <p:spPr>
          <a:xfrm>
            <a:off x="1716613" y="1292368"/>
            <a:ext cx="3533283" cy="130642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510488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Options From the Home Screen:  </a:t>
            </a:r>
            <a:r>
              <a:rPr lang="en-US" sz="2400" dirty="0"/>
              <a:t>Recent Analysis</a:t>
            </a:r>
            <a:endParaRPr lang="en-US" dirty="0"/>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17</a:t>
            </a:fld>
            <a:endParaRPr lang="en-US" dirty="0">
              <a:ea typeface="ＭＳ Ｐゴシック" pitchFamily="34" charset="-128"/>
            </a:endParaRPr>
          </a:p>
        </p:txBody>
      </p:sp>
      <p:pic>
        <p:nvPicPr>
          <p:cNvPr id="4" name="Picture 3"/>
          <p:cNvPicPr>
            <a:picLocks noChangeAspect="1"/>
          </p:cNvPicPr>
          <p:nvPr/>
        </p:nvPicPr>
        <p:blipFill>
          <a:blip r:embed="rId2"/>
          <a:stretch>
            <a:fillRect/>
          </a:stretch>
        </p:blipFill>
        <p:spPr>
          <a:xfrm>
            <a:off x="2346650" y="1776716"/>
            <a:ext cx="7498080" cy="34874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1410799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18</a:t>
            </a:fld>
            <a:endParaRPr lang="en-US" dirty="0">
              <a:ea typeface="ＭＳ Ｐゴシック" pitchFamily="34" charset="-128"/>
            </a:endParaRPr>
          </a:p>
        </p:txBody>
      </p:sp>
      <p:pic>
        <p:nvPicPr>
          <p:cNvPr id="4" name="Picture 3"/>
          <p:cNvPicPr>
            <a:picLocks noChangeAspect="1"/>
          </p:cNvPicPr>
          <p:nvPr/>
        </p:nvPicPr>
        <p:blipFill>
          <a:blip r:embed="rId2"/>
          <a:stretch>
            <a:fillRect/>
          </a:stretch>
        </p:blipFill>
        <p:spPr>
          <a:xfrm>
            <a:off x="2346650" y="1304293"/>
            <a:ext cx="7498080" cy="4566133"/>
          </a:xfrm>
          <a:prstGeom prst="rect">
            <a:avLst/>
          </a:prstGeom>
          <a:ln>
            <a:noFill/>
          </a:ln>
          <a:effectLst>
            <a:outerShdw blurRad="190500" algn="tl" rotWithShape="0">
              <a:srgbClr val="000000">
                <a:alpha val="70000"/>
              </a:srgbClr>
            </a:outerShdw>
          </a:effectLst>
        </p:spPr>
      </p:pic>
      <p:sp>
        <p:nvSpPr>
          <p:cNvPr id="5" name="Title 1"/>
          <p:cNvSpPr>
            <a:spLocks noGrp="1"/>
          </p:cNvSpPr>
          <p:nvPr>
            <p:ph type="title"/>
          </p:nvPr>
        </p:nvSpPr>
        <p:spPr>
          <a:xfrm>
            <a:off x="959176" y="268298"/>
            <a:ext cx="10273029" cy="917575"/>
          </a:xfrm>
        </p:spPr>
        <p:txBody>
          <a:bodyPr/>
          <a:lstStyle/>
          <a:p>
            <a:r>
              <a:rPr lang="en-US" b="1" dirty="0"/>
              <a:t>Options From the Home Screen:  </a:t>
            </a:r>
            <a:r>
              <a:rPr lang="en-US" sz="2400" dirty="0"/>
              <a:t>Recent Data</a:t>
            </a:r>
            <a:endParaRPr lang="en-US" dirty="0"/>
          </a:p>
        </p:txBody>
      </p:sp>
    </p:spTree>
    <p:extLst>
      <p:ext uri="{BB962C8B-B14F-4D97-AF65-F5344CB8AC3E}">
        <p14:creationId xmlns:p14="http://schemas.microsoft.com/office/powerpoint/2010/main" val="95271958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19</a:t>
            </a:fld>
            <a:endParaRPr lang="en-US" dirty="0">
              <a:ea typeface="ＭＳ Ｐゴシック" pitchFamily="34" charset="-128"/>
            </a:endParaRPr>
          </a:p>
        </p:txBody>
      </p:sp>
      <p:pic>
        <p:nvPicPr>
          <p:cNvPr id="4" name="Picture 3"/>
          <p:cNvPicPr>
            <a:picLocks noChangeAspect="1"/>
          </p:cNvPicPr>
          <p:nvPr/>
        </p:nvPicPr>
        <p:blipFill>
          <a:blip r:embed="rId2"/>
          <a:stretch>
            <a:fillRect/>
          </a:stretch>
        </p:blipFill>
        <p:spPr>
          <a:xfrm>
            <a:off x="2255210" y="1185873"/>
            <a:ext cx="7680960" cy="4756963"/>
          </a:xfrm>
          <a:prstGeom prst="rect">
            <a:avLst/>
          </a:prstGeom>
          <a:ln>
            <a:noFill/>
          </a:ln>
          <a:effectLst>
            <a:outerShdw blurRad="190500" algn="tl" rotWithShape="0">
              <a:srgbClr val="000000">
                <a:alpha val="70000"/>
              </a:srgbClr>
            </a:outerShdw>
          </a:effectLst>
        </p:spPr>
      </p:pic>
      <p:sp>
        <p:nvSpPr>
          <p:cNvPr id="5" name="Title 1"/>
          <p:cNvSpPr>
            <a:spLocks noGrp="1"/>
          </p:cNvSpPr>
          <p:nvPr>
            <p:ph type="title"/>
          </p:nvPr>
        </p:nvSpPr>
        <p:spPr>
          <a:xfrm>
            <a:off x="959176" y="268298"/>
            <a:ext cx="10273029" cy="917575"/>
          </a:xfrm>
        </p:spPr>
        <p:txBody>
          <a:bodyPr/>
          <a:lstStyle/>
          <a:p>
            <a:r>
              <a:rPr lang="en-US" b="1" dirty="0"/>
              <a:t>Options From the Home Screen:  </a:t>
            </a:r>
            <a:r>
              <a:rPr lang="en-US" sz="2400" dirty="0"/>
              <a:t>Add Data</a:t>
            </a:r>
            <a:endParaRPr lang="en-US" dirty="0"/>
          </a:p>
        </p:txBody>
      </p:sp>
    </p:spTree>
    <p:extLst>
      <p:ext uri="{BB962C8B-B14F-4D97-AF65-F5344CB8AC3E}">
        <p14:creationId xmlns:p14="http://schemas.microsoft.com/office/powerpoint/2010/main" val="407261489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2</a:t>
            </a:fld>
            <a:endParaRPr lang="en-US" dirty="0"/>
          </a:p>
        </p:txBody>
      </p:sp>
      <p:sp>
        <p:nvSpPr>
          <p:cNvPr id="4" name="Title 3"/>
          <p:cNvSpPr>
            <a:spLocks noGrp="1"/>
          </p:cNvSpPr>
          <p:nvPr>
            <p:ph type="title"/>
          </p:nvPr>
        </p:nvSpPr>
        <p:spPr>
          <a:xfrm>
            <a:off x="959176" y="268297"/>
            <a:ext cx="7589601" cy="917575"/>
          </a:xfrm>
        </p:spPr>
        <p:txBody>
          <a:bodyPr/>
          <a:lstStyle/>
          <a:p>
            <a:r>
              <a:rPr lang="en-US" sz="3200" b="1" dirty="0">
                <a:latin typeface="Calibri" panose="020F0502020204030204" pitchFamily="34" charset="0"/>
              </a:rPr>
              <a:t>Class Goals For Everyone In Attendance:</a:t>
            </a:r>
          </a:p>
        </p:txBody>
      </p:sp>
      <p:pic>
        <p:nvPicPr>
          <p:cNvPr id="1028" name="Picture 4" descr="Image result for tibco spotf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9549" y="268297"/>
            <a:ext cx="1931073" cy="9655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69727" y="2330463"/>
            <a:ext cx="6968498" cy="1384995"/>
          </a:xfrm>
          <a:prstGeom prst="rect">
            <a:avLst/>
          </a:prstGeom>
          <a:noFill/>
        </p:spPr>
        <p:txBody>
          <a:bodyPr wrap="square" rtlCol="0">
            <a:spAutoFit/>
          </a:bodyPr>
          <a:lstStyle/>
          <a:p>
            <a:pPr marL="274320" indent="-274320">
              <a:buFont typeface="Arial" pitchFamily="34" charset="0"/>
              <a:buChar char="•"/>
            </a:pPr>
            <a:r>
              <a:rPr lang="en-US" sz="2800" dirty="0">
                <a:latin typeface="Calibri Light" panose="020F0302020204030204" pitchFamily="34" charset="0"/>
              </a:rPr>
              <a:t>Obtain a working knowledge of how to create and modify a dashboard that conveys a visual message appropriate to the audience</a:t>
            </a:r>
          </a:p>
        </p:txBody>
      </p:sp>
      <p:sp>
        <p:nvSpPr>
          <p:cNvPr id="7" name="TextBox 6"/>
          <p:cNvSpPr txBox="1"/>
          <p:nvPr/>
        </p:nvSpPr>
        <p:spPr>
          <a:xfrm>
            <a:off x="872165" y="1153321"/>
            <a:ext cx="7673419" cy="954107"/>
          </a:xfrm>
          <a:prstGeom prst="rect">
            <a:avLst/>
          </a:prstGeom>
          <a:noFill/>
        </p:spPr>
        <p:txBody>
          <a:bodyPr wrap="square" rtlCol="0">
            <a:spAutoFit/>
          </a:bodyPr>
          <a:lstStyle/>
          <a:p>
            <a:pPr marL="274320" indent="-274320">
              <a:buFont typeface="Arial" pitchFamily="34" charset="0"/>
              <a:buChar char="•"/>
            </a:pPr>
            <a:r>
              <a:rPr lang="en-US" sz="2800" dirty="0">
                <a:latin typeface="Calibri Light" panose="020F0302020204030204" pitchFamily="34" charset="0"/>
              </a:rPr>
              <a:t>Leave with the ability to successfully navigate a Spotfire report </a:t>
            </a:r>
            <a:r>
              <a:rPr lang="en-US" sz="2800" dirty="0">
                <a:solidFill>
                  <a:srgbClr val="C00000"/>
                </a:solidFill>
                <a:latin typeface="Calibri Light" panose="020F0302020204030204" pitchFamily="34" charset="0"/>
              </a:rPr>
              <a:t>(</a:t>
            </a:r>
            <a:r>
              <a:rPr lang="en-US" sz="2800" i="1" dirty="0">
                <a:solidFill>
                  <a:srgbClr val="C00000"/>
                </a:solidFill>
                <a:latin typeface="Calibri Light" panose="020F0302020204030204" pitchFamily="34" charset="0"/>
              </a:rPr>
              <a:t>and show others how to do it too!</a:t>
            </a:r>
            <a:r>
              <a:rPr lang="en-US" sz="2800" dirty="0">
                <a:solidFill>
                  <a:srgbClr val="C00000"/>
                </a:solidFill>
                <a:latin typeface="Calibri Light" panose="020F0302020204030204" pitchFamily="34" charset="0"/>
              </a:rPr>
              <a:t>)</a:t>
            </a:r>
          </a:p>
        </p:txBody>
      </p:sp>
      <p:sp>
        <p:nvSpPr>
          <p:cNvPr id="9" name="TextBox 8"/>
          <p:cNvSpPr txBox="1"/>
          <p:nvPr/>
        </p:nvSpPr>
        <p:spPr>
          <a:xfrm>
            <a:off x="872158" y="3815667"/>
            <a:ext cx="6968499" cy="954107"/>
          </a:xfrm>
          <a:prstGeom prst="rect">
            <a:avLst/>
          </a:prstGeom>
          <a:noFill/>
        </p:spPr>
        <p:txBody>
          <a:bodyPr wrap="square" rtlCol="0">
            <a:spAutoFit/>
          </a:bodyPr>
          <a:lstStyle/>
          <a:p>
            <a:pPr marL="274320" indent="-274320">
              <a:buFont typeface="Arial" pitchFamily="34" charset="0"/>
              <a:buChar char="•"/>
            </a:pPr>
            <a:r>
              <a:rPr lang="en-US" sz="2800" dirty="0">
                <a:latin typeface="Calibri Light" panose="020F0302020204030204" pitchFamily="34" charset="0"/>
              </a:rPr>
              <a:t>Know where &amp; how to access help when you get stuck </a:t>
            </a:r>
          </a:p>
        </p:txBody>
      </p:sp>
      <p:grpSp>
        <p:nvGrpSpPr>
          <p:cNvPr id="8" name="Group 7"/>
          <p:cNvGrpSpPr/>
          <p:nvPr/>
        </p:nvGrpSpPr>
        <p:grpSpPr>
          <a:xfrm>
            <a:off x="8759467" y="2148618"/>
            <a:ext cx="2819075" cy="3262169"/>
            <a:chOff x="8490764" y="1498209"/>
            <a:chExt cx="2819075" cy="3262169"/>
          </a:xfrm>
        </p:grpSpPr>
        <p:pic>
          <p:nvPicPr>
            <p:cNvPr id="10" name="Picture 2" descr="Related image"/>
            <p:cNvPicPr>
              <a:picLocks noChangeAspect="1" noChangeArrowheads="1"/>
            </p:cNvPicPr>
            <p:nvPr/>
          </p:nvPicPr>
          <p:blipFill>
            <a:blip r:embed="rId3">
              <a:extLst>
                <a:ext uri="{BEBA8EAE-BF5A-486C-A8C5-ECC9F3942E4B}">
                  <a14:imgProps xmlns:a14="http://schemas.microsoft.com/office/drawing/2010/main">
                    <a14:imgLayer r:embed="rId4">
                      <a14:imgEffect>
                        <a14:artisticMosiaicBubbles trans="48000"/>
                      </a14:imgEffect>
                      <a14:imgEffect>
                        <a14:brightnessContrast bright="-26000"/>
                      </a14:imgEffect>
                    </a14:imgLayer>
                  </a14:imgProps>
                </a:ext>
                <a:ext uri="{28A0092B-C50C-407E-A947-70E740481C1C}">
                  <a14:useLocalDpi xmlns:a14="http://schemas.microsoft.com/office/drawing/2010/main" val="0"/>
                </a:ext>
              </a:extLst>
            </a:blip>
            <a:srcRect/>
            <a:stretch>
              <a:fillRect/>
            </a:stretch>
          </p:blipFill>
          <p:spPr bwMode="auto">
            <a:xfrm>
              <a:off x="8565205" y="1498209"/>
              <a:ext cx="2667000" cy="2857500"/>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1" name="TextBox 10"/>
            <p:cNvSpPr txBox="1"/>
            <p:nvPr/>
          </p:nvSpPr>
          <p:spPr>
            <a:xfrm>
              <a:off x="8490764" y="3067607"/>
              <a:ext cx="2819075" cy="1692771"/>
            </a:xfrm>
            <a:prstGeom prst="rect">
              <a:avLst/>
            </a:prstGeom>
            <a:noFill/>
          </p:spPr>
          <p:txBody>
            <a:bodyPr wrap="square" rtlCol="0">
              <a:spAutoFit/>
            </a:bodyPr>
            <a:lstStyle/>
            <a:p>
              <a:pPr algn="ctr"/>
              <a:r>
                <a:rPr lang="en-US" sz="2000" dirty="0">
                  <a:solidFill>
                    <a:schemeClr val="bg1"/>
                  </a:solidFill>
                  <a:latin typeface="Brush Script MT" panose="03060802040406070304" pitchFamily="66" charset="0"/>
                </a:rPr>
                <a:t>“My Fellow Americans:</a:t>
              </a:r>
            </a:p>
            <a:p>
              <a:pPr algn="ctr"/>
              <a:r>
                <a:rPr lang="en-US" sz="2000" dirty="0">
                  <a:solidFill>
                    <a:schemeClr val="bg1"/>
                  </a:solidFill>
                  <a:latin typeface="Brush Script MT" panose="03060802040406070304" pitchFamily="66" charset="0"/>
                </a:rPr>
                <a:t>Ask not what your data is telling you, ask what you can make it say with Spotfire!” </a:t>
              </a:r>
            </a:p>
            <a:p>
              <a:pPr algn="ctr"/>
              <a:endParaRPr lang="en-US" sz="1200" dirty="0"/>
            </a:p>
            <a:p>
              <a:pPr algn="ctr"/>
              <a:r>
                <a:rPr lang="en-US" sz="1200" dirty="0"/>
                <a:t>John F. Kennedy / Inaugural Address</a:t>
              </a:r>
            </a:p>
          </p:txBody>
        </p:sp>
      </p:grpSp>
      <p:sp>
        <p:nvSpPr>
          <p:cNvPr id="3" name="TextBox 2"/>
          <p:cNvSpPr txBox="1"/>
          <p:nvPr/>
        </p:nvSpPr>
        <p:spPr>
          <a:xfrm>
            <a:off x="3066588" y="4995288"/>
            <a:ext cx="3646319" cy="830997"/>
          </a:xfrm>
          <a:prstGeom prst="rect">
            <a:avLst/>
          </a:prstGeom>
          <a:noFill/>
        </p:spPr>
        <p:txBody>
          <a:bodyPr wrap="none" rtlCol="0">
            <a:spAutoFit/>
          </a:bodyPr>
          <a:lstStyle/>
          <a:p>
            <a:pPr marL="457200" indent="-457200">
              <a:buFont typeface="+mj-lt"/>
              <a:buAutoNum type="arabicPeriod"/>
            </a:pPr>
            <a:r>
              <a:rPr lang="en-US" sz="1600" b="1" dirty="0">
                <a:solidFill>
                  <a:srgbClr val="C00000"/>
                </a:solidFill>
                <a:latin typeface="Calibri" panose="020F0502020204030204" pitchFamily="34" charset="0"/>
              </a:rPr>
              <a:t>Learn To create</a:t>
            </a:r>
          </a:p>
          <a:p>
            <a:pPr marL="457200" indent="-457200">
              <a:buFont typeface="+mj-lt"/>
              <a:buAutoNum type="arabicPeriod"/>
            </a:pPr>
            <a:r>
              <a:rPr lang="en-US" sz="1600" b="1" dirty="0">
                <a:solidFill>
                  <a:srgbClr val="C00000"/>
                </a:solidFill>
                <a:latin typeface="Calibri" panose="020F0502020204030204" pitchFamily="34" charset="0"/>
              </a:rPr>
              <a:t>Get your creations to interact</a:t>
            </a:r>
          </a:p>
          <a:p>
            <a:pPr marL="457200" indent="-457200">
              <a:buFont typeface="+mj-lt"/>
              <a:buAutoNum type="arabicPeriod"/>
            </a:pPr>
            <a:r>
              <a:rPr lang="en-US" sz="1600" b="1" dirty="0">
                <a:solidFill>
                  <a:srgbClr val="C00000"/>
                </a:solidFill>
                <a:latin typeface="Calibri" panose="020F0502020204030204" pitchFamily="34" charset="0"/>
              </a:rPr>
              <a:t>Make it say what you want it to say</a:t>
            </a:r>
          </a:p>
        </p:txBody>
      </p:sp>
    </p:spTree>
    <p:extLst>
      <p:ext uri="{BB962C8B-B14F-4D97-AF65-F5344CB8AC3E}">
        <p14:creationId xmlns:p14="http://schemas.microsoft.com/office/powerpoint/2010/main" val="13527306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1000" fill="hold"/>
                                        <p:tgtEl>
                                          <p:spTgt spid="6"/>
                                        </p:tgtEl>
                                        <p:attrNameLst>
                                          <p:attrName>ppt_x</p:attrName>
                                        </p:attrNameLst>
                                      </p:cBhvr>
                                      <p:tavLst>
                                        <p:tav tm="0">
                                          <p:val>
                                            <p:strVal val="0-#ppt_w/2"/>
                                          </p:val>
                                        </p:tav>
                                        <p:tav tm="100000">
                                          <p:val>
                                            <p:strVal val="#ppt_x"/>
                                          </p:val>
                                        </p:tav>
                                      </p:tavLst>
                                    </p:anim>
                                    <p:anim calcmode="lin" valueType="num">
                                      <p:cBhvr additive="base">
                                        <p:cTn id="14" dur="10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500" fill="hold"/>
                                        <p:tgtEl>
                                          <p:spTgt spid="3"/>
                                        </p:tgtEl>
                                        <p:attrNameLst>
                                          <p:attrName>ppt_w</p:attrName>
                                        </p:attrNameLst>
                                      </p:cBhvr>
                                      <p:tavLst>
                                        <p:tav tm="0">
                                          <p:val>
                                            <p:fltVal val="0"/>
                                          </p:val>
                                        </p:tav>
                                        <p:tav tm="100000">
                                          <p:val>
                                            <p:strVal val="#ppt_w"/>
                                          </p:val>
                                        </p:tav>
                                      </p:tavLst>
                                    </p:anim>
                                    <p:anim calcmode="lin" valueType="num">
                                      <p:cBhvr>
                                        <p:cTn id="26" dur="1500" fill="hold"/>
                                        <p:tgtEl>
                                          <p:spTgt spid="3"/>
                                        </p:tgtEl>
                                        <p:attrNameLst>
                                          <p:attrName>ppt_h</p:attrName>
                                        </p:attrNameLst>
                                      </p:cBhvr>
                                      <p:tavLst>
                                        <p:tav tm="0">
                                          <p:val>
                                            <p:fltVal val="0"/>
                                          </p:val>
                                        </p:tav>
                                        <p:tav tm="100000">
                                          <p:val>
                                            <p:strVal val="#ppt_h"/>
                                          </p:val>
                                        </p:tav>
                                      </p:tavLst>
                                    </p:anim>
                                    <p:anim calcmode="lin" valueType="num">
                                      <p:cBhvr>
                                        <p:cTn id="27" dur="1500" fill="hold"/>
                                        <p:tgtEl>
                                          <p:spTgt spid="3"/>
                                        </p:tgtEl>
                                        <p:attrNameLst>
                                          <p:attrName>style.rotation</p:attrName>
                                        </p:attrNameLst>
                                      </p:cBhvr>
                                      <p:tavLst>
                                        <p:tav tm="0">
                                          <p:val>
                                            <p:fltVal val="90"/>
                                          </p:val>
                                        </p:tav>
                                        <p:tav tm="100000">
                                          <p:val>
                                            <p:fltVal val="0"/>
                                          </p:val>
                                        </p:tav>
                                      </p:tavLst>
                                    </p:anim>
                                    <p:animEffect transition="in" filter="fade">
                                      <p:cBhvr>
                                        <p:cTn id="28" dur="1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20</a:t>
            </a:fld>
            <a:endParaRPr lang="en-US" dirty="0">
              <a:ea typeface="ＭＳ Ｐゴシック" pitchFamily="34" charset="-128"/>
            </a:endParaRPr>
          </a:p>
        </p:txBody>
      </p:sp>
      <p:pic>
        <p:nvPicPr>
          <p:cNvPr id="4" name="Picture 3"/>
          <p:cNvPicPr>
            <a:picLocks noChangeAspect="1"/>
          </p:cNvPicPr>
          <p:nvPr/>
        </p:nvPicPr>
        <p:blipFill>
          <a:blip r:embed="rId2"/>
          <a:stretch>
            <a:fillRect/>
          </a:stretch>
        </p:blipFill>
        <p:spPr>
          <a:xfrm>
            <a:off x="2400641" y="1050878"/>
            <a:ext cx="7680960" cy="5334489"/>
          </a:xfrm>
          <a:prstGeom prst="rect">
            <a:avLst/>
          </a:prstGeom>
          <a:ln>
            <a:noFill/>
          </a:ln>
          <a:effectLst>
            <a:outerShdw blurRad="190500" algn="tl" rotWithShape="0">
              <a:srgbClr val="000000">
                <a:alpha val="70000"/>
              </a:srgbClr>
            </a:outerShdw>
          </a:effectLst>
        </p:spPr>
      </p:pic>
      <p:sp>
        <p:nvSpPr>
          <p:cNvPr id="5" name="Title 1"/>
          <p:cNvSpPr>
            <a:spLocks noGrp="1"/>
          </p:cNvSpPr>
          <p:nvPr>
            <p:ph type="title"/>
          </p:nvPr>
        </p:nvSpPr>
        <p:spPr>
          <a:xfrm>
            <a:off x="959176" y="268298"/>
            <a:ext cx="10273029" cy="591511"/>
          </a:xfrm>
        </p:spPr>
        <p:txBody>
          <a:bodyPr/>
          <a:lstStyle/>
          <a:p>
            <a:r>
              <a:rPr lang="en-US" b="1" dirty="0"/>
              <a:t>Options From the Home Screen:  </a:t>
            </a:r>
            <a:r>
              <a:rPr lang="en-US" sz="2400" dirty="0"/>
              <a:t>Samples</a:t>
            </a:r>
            <a:endParaRPr lang="en-US" dirty="0"/>
          </a:p>
        </p:txBody>
      </p:sp>
    </p:spTree>
    <p:extLst>
      <p:ext uri="{BB962C8B-B14F-4D97-AF65-F5344CB8AC3E}">
        <p14:creationId xmlns:p14="http://schemas.microsoft.com/office/powerpoint/2010/main" val="6687017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21</a:t>
            </a:fld>
            <a:endParaRPr lang="en-US" dirty="0">
              <a:ea typeface="ＭＳ Ｐゴシック" pitchFamily="34" charset="-128"/>
            </a:endParaRPr>
          </a:p>
        </p:txBody>
      </p:sp>
      <p:pic>
        <p:nvPicPr>
          <p:cNvPr id="4" name="Picture 3"/>
          <p:cNvPicPr>
            <a:picLocks noChangeAspect="1"/>
          </p:cNvPicPr>
          <p:nvPr/>
        </p:nvPicPr>
        <p:blipFill>
          <a:blip r:embed="rId2"/>
          <a:stretch>
            <a:fillRect/>
          </a:stretch>
        </p:blipFill>
        <p:spPr>
          <a:xfrm>
            <a:off x="1550157" y="1286660"/>
            <a:ext cx="4545533" cy="4397882"/>
          </a:xfrm>
          <a:prstGeom prst="roundRect">
            <a:avLst>
              <a:gd name="adj" fmla="val 8594"/>
            </a:avLst>
          </a:prstGeom>
          <a:solidFill>
            <a:srgbClr val="FFFFFF">
              <a:shade val="85000"/>
            </a:srgbClr>
          </a:solidFill>
          <a:ln w="3175">
            <a:solidFill>
              <a:schemeClr val="tx1"/>
            </a:solidFill>
          </a:ln>
          <a:effectLst>
            <a:reflection blurRad="12700" stA="38000" endPos="28000" dist="5000" dir="5400000" sy="-100000" algn="bl" rotWithShape="0"/>
          </a:effectLst>
        </p:spPr>
      </p:pic>
      <p:sp>
        <p:nvSpPr>
          <p:cNvPr id="5" name="Title 1"/>
          <p:cNvSpPr>
            <a:spLocks noGrp="1"/>
          </p:cNvSpPr>
          <p:nvPr>
            <p:ph type="title"/>
          </p:nvPr>
        </p:nvSpPr>
        <p:spPr>
          <a:xfrm>
            <a:off x="959176" y="268298"/>
            <a:ext cx="10273029" cy="591511"/>
          </a:xfrm>
        </p:spPr>
        <p:txBody>
          <a:bodyPr/>
          <a:lstStyle/>
          <a:p>
            <a:r>
              <a:rPr lang="en-US" b="1" dirty="0"/>
              <a:t>Changing Your Navigation:  </a:t>
            </a:r>
            <a:r>
              <a:rPr lang="en-US" sz="2000" dirty="0"/>
              <a:t>Titled Tabs, Step-by-Step, History Arrows</a:t>
            </a:r>
            <a:endParaRPr lang="en-US" sz="2400" dirty="0"/>
          </a:p>
        </p:txBody>
      </p:sp>
      <p:pic>
        <p:nvPicPr>
          <p:cNvPr id="1032" name="Picture 8" descr="https://3.bp.blogspot.com/-jwfO8Kic3RQ/U_tLfnsd4WI/AAAAAAAAH8g/Drsw5NoppZY/s1600/navMode_stream0.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475801" y="1877670"/>
            <a:ext cx="4935570" cy="32158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28210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Calibri" charset="0"/>
                <a:ea typeface="Calibri" charset="0"/>
                <a:cs typeface="Calibri" charset="0"/>
              </a:rPr>
              <a:t>What Do All the Icons Mean?  Spotfire Icon Glossary</a:t>
            </a:r>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22</a:t>
            </a:fld>
            <a:endParaRPr lang="en-US" dirty="0"/>
          </a:p>
        </p:txBody>
      </p:sp>
      <p:grpSp>
        <p:nvGrpSpPr>
          <p:cNvPr id="119" name="Group 118"/>
          <p:cNvGrpSpPr/>
          <p:nvPr/>
        </p:nvGrpSpPr>
        <p:grpSpPr>
          <a:xfrm>
            <a:off x="474015" y="936119"/>
            <a:ext cx="11373454" cy="673099"/>
            <a:chOff x="378255" y="1350899"/>
            <a:chExt cx="11373454" cy="673099"/>
          </a:xfrm>
        </p:grpSpPr>
        <p:pic>
          <p:nvPicPr>
            <p:cNvPr id="4" name="Picture 3"/>
            <p:cNvPicPr>
              <a:picLocks noChangeAspect="1"/>
            </p:cNvPicPr>
            <p:nvPr/>
          </p:nvPicPr>
          <p:blipFill>
            <a:blip r:embed="rId2"/>
            <a:stretch>
              <a:fillRect/>
            </a:stretch>
          </p:blipFill>
          <p:spPr>
            <a:xfrm>
              <a:off x="378255" y="1523313"/>
              <a:ext cx="11334750" cy="285750"/>
            </a:xfrm>
            <a:prstGeom prst="rect">
              <a:avLst/>
            </a:prstGeom>
          </p:spPr>
        </p:pic>
        <p:sp>
          <p:nvSpPr>
            <p:cNvPr id="5" name="TextBox 4"/>
            <p:cNvSpPr txBox="1"/>
            <p:nvPr/>
          </p:nvSpPr>
          <p:spPr>
            <a:xfrm>
              <a:off x="397109" y="1749692"/>
              <a:ext cx="255198" cy="246221"/>
            </a:xfrm>
            <a:prstGeom prst="rect">
              <a:avLst/>
            </a:prstGeom>
            <a:noFill/>
          </p:spPr>
          <p:txBody>
            <a:bodyPr wrap="none" rtlCol="0">
              <a:spAutoFit/>
            </a:bodyPr>
            <a:lstStyle/>
            <a:p>
              <a:r>
                <a:rPr lang="en-US" sz="1000" b="1" dirty="0">
                  <a:latin typeface="+mj-lt"/>
                </a:rPr>
                <a:t>1</a:t>
              </a:r>
            </a:p>
          </p:txBody>
        </p:sp>
        <p:sp>
          <p:nvSpPr>
            <p:cNvPr id="6" name="TextBox 5"/>
            <p:cNvSpPr txBox="1"/>
            <p:nvPr/>
          </p:nvSpPr>
          <p:spPr>
            <a:xfrm>
              <a:off x="711428" y="1355442"/>
              <a:ext cx="255198" cy="246221"/>
            </a:xfrm>
            <a:prstGeom prst="rect">
              <a:avLst/>
            </a:prstGeom>
            <a:noFill/>
          </p:spPr>
          <p:txBody>
            <a:bodyPr wrap="none" rtlCol="0">
              <a:spAutoFit/>
            </a:bodyPr>
            <a:lstStyle/>
            <a:p>
              <a:r>
                <a:rPr lang="en-US" sz="1000" b="1" dirty="0">
                  <a:latin typeface="+mj-lt"/>
                </a:rPr>
                <a:t>2</a:t>
              </a:r>
            </a:p>
          </p:txBody>
        </p:sp>
        <p:sp>
          <p:nvSpPr>
            <p:cNvPr id="7" name="TextBox 6"/>
            <p:cNvSpPr txBox="1"/>
            <p:nvPr/>
          </p:nvSpPr>
          <p:spPr>
            <a:xfrm>
              <a:off x="939314" y="1749680"/>
              <a:ext cx="255198" cy="246221"/>
            </a:xfrm>
            <a:prstGeom prst="rect">
              <a:avLst/>
            </a:prstGeom>
            <a:noFill/>
          </p:spPr>
          <p:txBody>
            <a:bodyPr wrap="none" rtlCol="0">
              <a:spAutoFit/>
            </a:bodyPr>
            <a:lstStyle/>
            <a:p>
              <a:r>
                <a:rPr lang="en-US" sz="1000" b="1" dirty="0">
                  <a:latin typeface="+mj-lt"/>
                </a:rPr>
                <a:t>3</a:t>
              </a:r>
            </a:p>
          </p:txBody>
        </p:sp>
        <p:sp>
          <p:nvSpPr>
            <p:cNvPr id="8" name="TextBox 7"/>
            <p:cNvSpPr txBox="1"/>
            <p:nvPr/>
          </p:nvSpPr>
          <p:spPr>
            <a:xfrm>
              <a:off x="1508216" y="1745655"/>
              <a:ext cx="255198" cy="246221"/>
            </a:xfrm>
            <a:prstGeom prst="rect">
              <a:avLst/>
            </a:prstGeom>
            <a:noFill/>
          </p:spPr>
          <p:txBody>
            <a:bodyPr wrap="none" rtlCol="0">
              <a:spAutoFit/>
            </a:bodyPr>
            <a:lstStyle/>
            <a:p>
              <a:r>
                <a:rPr lang="en-US" sz="1000" b="1" dirty="0">
                  <a:latin typeface="+mj-lt"/>
                </a:rPr>
                <a:t>5</a:t>
              </a:r>
            </a:p>
          </p:txBody>
        </p:sp>
        <p:sp>
          <p:nvSpPr>
            <p:cNvPr id="11" name="TextBox 10"/>
            <p:cNvSpPr txBox="1"/>
            <p:nvPr/>
          </p:nvSpPr>
          <p:spPr>
            <a:xfrm>
              <a:off x="2936714" y="1749690"/>
              <a:ext cx="325730" cy="246221"/>
            </a:xfrm>
            <a:prstGeom prst="rect">
              <a:avLst/>
            </a:prstGeom>
            <a:noFill/>
          </p:spPr>
          <p:txBody>
            <a:bodyPr wrap="none" rtlCol="0">
              <a:spAutoFit/>
            </a:bodyPr>
            <a:lstStyle/>
            <a:p>
              <a:r>
                <a:rPr lang="en-US" sz="1000" b="1" dirty="0">
                  <a:latin typeface="+mj-lt"/>
                </a:rPr>
                <a:t>11</a:t>
              </a:r>
            </a:p>
          </p:txBody>
        </p:sp>
        <p:sp>
          <p:nvSpPr>
            <p:cNvPr id="12" name="TextBox 11"/>
            <p:cNvSpPr txBox="1"/>
            <p:nvPr/>
          </p:nvSpPr>
          <p:spPr>
            <a:xfrm>
              <a:off x="3421276" y="1749689"/>
              <a:ext cx="325730" cy="246221"/>
            </a:xfrm>
            <a:prstGeom prst="rect">
              <a:avLst/>
            </a:prstGeom>
            <a:noFill/>
          </p:spPr>
          <p:txBody>
            <a:bodyPr wrap="none" rtlCol="0">
              <a:spAutoFit/>
            </a:bodyPr>
            <a:lstStyle/>
            <a:p>
              <a:r>
                <a:rPr lang="en-US" sz="1000" b="1" dirty="0">
                  <a:latin typeface="+mj-lt"/>
                </a:rPr>
                <a:t>13</a:t>
              </a:r>
            </a:p>
          </p:txBody>
        </p:sp>
        <p:sp>
          <p:nvSpPr>
            <p:cNvPr id="17" name="TextBox 16"/>
            <p:cNvSpPr txBox="1"/>
            <p:nvPr/>
          </p:nvSpPr>
          <p:spPr>
            <a:xfrm>
              <a:off x="5765708" y="1749686"/>
              <a:ext cx="325730" cy="246221"/>
            </a:xfrm>
            <a:prstGeom prst="rect">
              <a:avLst/>
            </a:prstGeom>
            <a:noFill/>
          </p:spPr>
          <p:txBody>
            <a:bodyPr wrap="none" rtlCol="0">
              <a:spAutoFit/>
            </a:bodyPr>
            <a:lstStyle/>
            <a:p>
              <a:r>
                <a:rPr lang="en-US" sz="1000" b="1" dirty="0">
                  <a:latin typeface="+mj-lt"/>
                </a:rPr>
                <a:t>23</a:t>
              </a:r>
            </a:p>
          </p:txBody>
        </p:sp>
        <p:sp>
          <p:nvSpPr>
            <p:cNvPr id="23" name="TextBox 22"/>
            <p:cNvSpPr txBox="1"/>
            <p:nvPr/>
          </p:nvSpPr>
          <p:spPr>
            <a:xfrm>
              <a:off x="8382624" y="1749683"/>
              <a:ext cx="325730" cy="246221"/>
            </a:xfrm>
            <a:prstGeom prst="rect">
              <a:avLst/>
            </a:prstGeom>
            <a:noFill/>
          </p:spPr>
          <p:txBody>
            <a:bodyPr wrap="none" rtlCol="0">
              <a:spAutoFit/>
            </a:bodyPr>
            <a:lstStyle/>
            <a:p>
              <a:r>
                <a:rPr lang="en-US" sz="1000" b="1" dirty="0">
                  <a:latin typeface="+mj-lt"/>
                </a:rPr>
                <a:t>35</a:t>
              </a:r>
            </a:p>
          </p:txBody>
        </p:sp>
        <p:sp>
          <p:nvSpPr>
            <p:cNvPr id="24" name="TextBox 23"/>
            <p:cNvSpPr txBox="1"/>
            <p:nvPr/>
          </p:nvSpPr>
          <p:spPr>
            <a:xfrm>
              <a:off x="8831483" y="1749682"/>
              <a:ext cx="325730" cy="246221"/>
            </a:xfrm>
            <a:prstGeom prst="rect">
              <a:avLst/>
            </a:prstGeom>
            <a:noFill/>
          </p:spPr>
          <p:txBody>
            <a:bodyPr wrap="none" rtlCol="0">
              <a:spAutoFit/>
            </a:bodyPr>
            <a:lstStyle/>
            <a:p>
              <a:r>
                <a:rPr lang="en-US" sz="1000" b="1" dirty="0">
                  <a:latin typeface="+mj-lt"/>
                </a:rPr>
                <a:t>37</a:t>
              </a:r>
            </a:p>
          </p:txBody>
        </p:sp>
        <p:sp>
          <p:nvSpPr>
            <p:cNvPr id="25" name="TextBox 24"/>
            <p:cNvSpPr txBox="1"/>
            <p:nvPr/>
          </p:nvSpPr>
          <p:spPr>
            <a:xfrm>
              <a:off x="9286978" y="1749681"/>
              <a:ext cx="325730" cy="246221"/>
            </a:xfrm>
            <a:prstGeom prst="rect">
              <a:avLst/>
            </a:prstGeom>
            <a:noFill/>
          </p:spPr>
          <p:txBody>
            <a:bodyPr wrap="none" rtlCol="0">
              <a:spAutoFit/>
            </a:bodyPr>
            <a:lstStyle/>
            <a:p>
              <a:r>
                <a:rPr lang="en-US" sz="1000" b="1" dirty="0">
                  <a:latin typeface="+mj-lt"/>
                </a:rPr>
                <a:t>39</a:t>
              </a:r>
            </a:p>
          </p:txBody>
        </p:sp>
        <p:sp>
          <p:nvSpPr>
            <p:cNvPr id="26" name="TextBox 25"/>
            <p:cNvSpPr txBox="1"/>
            <p:nvPr/>
          </p:nvSpPr>
          <p:spPr>
            <a:xfrm>
              <a:off x="9763399" y="1749681"/>
              <a:ext cx="325730" cy="246221"/>
            </a:xfrm>
            <a:prstGeom prst="rect">
              <a:avLst/>
            </a:prstGeom>
            <a:noFill/>
          </p:spPr>
          <p:txBody>
            <a:bodyPr wrap="none" rtlCol="0">
              <a:spAutoFit/>
            </a:bodyPr>
            <a:lstStyle/>
            <a:p>
              <a:r>
                <a:rPr lang="en-US" sz="1000" b="1" dirty="0">
                  <a:latin typeface="+mj-lt"/>
                </a:rPr>
                <a:t>41</a:t>
              </a:r>
            </a:p>
          </p:txBody>
        </p:sp>
        <p:sp>
          <p:nvSpPr>
            <p:cNvPr id="27" name="TextBox 26"/>
            <p:cNvSpPr txBox="1"/>
            <p:nvPr/>
          </p:nvSpPr>
          <p:spPr>
            <a:xfrm>
              <a:off x="10285166" y="1745655"/>
              <a:ext cx="325730" cy="246221"/>
            </a:xfrm>
            <a:prstGeom prst="rect">
              <a:avLst/>
            </a:prstGeom>
            <a:noFill/>
          </p:spPr>
          <p:txBody>
            <a:bodyPr wrap="none" rtlCol="0">
              <a:spAutoFit/>
            </a:bodyPr>
            <a:lstStyle/>
            <a:p>
              <a:r>
                <a:rPr lang="en-US" sz="1000" b="1" dirty="0">
                  <a:latin typeface="+mj-lt"/>
                </a:rPr>
                <a:t>43</a:t>
              </a:r>
            </a:p>
          </p:txBody>
        </p:sp>
        <p:sp>
          <p:nvSpPr>
            <p:cNvPr id="28" name="TextBox 27"/>
            <p:cNvSpPr txBox="1"/>
            <p:nvPr/>
          </p:nvSpPr>
          <p:spPr>
            <a:xfrm>
              <a:off x="10773345" y="1749678"/>
              <a:ext cx="274320" cy="274320"/>
            </a:xfrm>
            <a:prstGeom prst="rect">
              <a:avLst/>
            </a:prstGeom>
            <a:noFill/>
          </p:spPr>
          <p:txBody>
            <a:bodyPr wrap="none" rtlCol="0">
              <a:spAutoFit/>
            </a:bodyPr>
            <a:lstStyle/>
            <a:p>
              <a:r>
                <a:rPr lang="en-US" sz="1000" b="1" dirty="0">
                  <a:latin typeface="+mj-lt"/>
                </a:rPr>
                <a:t>45</a:t>
              </a:r>
            </a:p>
          </p:txBody>
        </p:sp>
        <p:sp>
          <p:nvSpPr>
            <p:cNvPr id="29" name="TextBox 28"/>
            <p:cNvSpPr txBox="1"/>
            <p:nvPr/>
          </p:nvSpPr>
          <p:spPr>
            <a:xfrm>
              <a:off x="11230126" y="1749680"/>
              <a:ext cx="325730" cy="246221"/>
            </a:xfrm>
            <a:prstGeom prst="rect">
              <a:avLst/>
            </a:prstGeom>
            <a:noFill/>
          </p:spPr>
          <p:txBody>
            <a:bodyPr wrap="none" rtlCol="0">
              <a:spAutoFit/>
            </a:bodyPr>
            <a:lstStyle/>
            <a:p>
              <a:r>
                <a:rPr lang="en-US" sz="1000" b="1" dirty="0">
                  <a:latin typeface="+mj-lt"/>
                </a:rPr>
                <a:t>47</a:t>
              </a:r>
            </a:p>
          </p:txBody>
        </p:sp>
        <p:sp>
          <p:nvSpPr>
            <p:cNvPr id="30" name="TextBox 29"/>
            <p:cNvSpPr txBox="1"/>
            <p:nvPr/>
          </p:nvSpPr>
          <p:spPr>
            <a:xfrm>
              <a:off x="1140485" y="1355442"/>
              <a:ext cx="255198" cy="246221"/>
            </a:xfrm>
            <a:prstGeom prst="rect">
              <a:avLst/>
            </a:prstGeom>
            <a:noFill/>
          </p:spPr>
          <p:txBody>
            <a:bodyPr wrap="none" rtlCol="0">
              <a:spAutoFit/>
            </a:bodyPr>
            <a:lstStyle/>
            <a:p>
              <a:r>
                <a:rPr lang="en-US" sz="1000" b="1" dirty="0">
                  <a:latin typeface="+mj-lt"/>
                </a:rPr>
                <a:t>4</a:t>
              </a:r>
            </a:p>
          </p:txBody>
        </p:sp>
        <p:sp>
          <p:nvSpPr>
            <p:cNvPr id="31" name="TextBox 30"/>
            <p:cNvSpPr txBox="1"/>
            <p:nvPr/>
          </p:nvSpPr>
          <p:spPr>
            <a:xfrm>
              <a:off x="1728187" y="1355442"/>
              <a:ext cx="255198" cy="246221"/>
            </a:xfrm>
            <a:prstGeom prst="rect">
              <a:avLst/>
            </a:prstGeom>
            <a:noFill/>
          </p:spPr>
          <p:txBody>
            <a:bodyPr wrap="none" rtlCol="0">
              <a:spAutoFit/>
            </a:bodyPr>
            <a:lstStyle/>
            <a:p>
              <a:r>
                <a:rPr lang="en-US" sz="1000" b="1" dirty="0">
                  <a:latin typeface="+mj-lt"/>
                </a:rPr>
                <a:t>6</a:t>
              </a:r>
            </a:p>
          </p:txBody>
        </p:sp>
        <p:sp>
          <p:nvSpPr>
            <p:cNvPr id="32" name="TextBox 31"/>
            <p:cNvSpPr txBox="1"/>
            <p:nvPr/>
          </p:nvSpPr>
          <p:spPr>
            <a:xfrm>
              <a:off x="2204379" y="1355442"/>
              <a:ext cx="255198" cy="246221"/>
            </a:xfrm>
            <a:prstGeom prst="rect">
              <a:avLst/>
            </a:prstGeom>
            <a:noFill/>
          </p:spPr>
          <p:txBody>
            <a:bodyPr wrap="none" rtlCol="0">
              <a:spAutoFit/>
            </a:bodyPr>
            <a:lstStyle/>
            <a:p>
              <a:r>
                <a:rPr lang="en-US" sz="1000" b="1" dirty="0">
                  <a:latin typeface="+mj-lt"/>
                </a:rPr>
                <a:t>8</a:t>
              </a:r>
            </a:p>
          </p:txBody>
        </p:sp>
        <p:sp>
          <p:nvSpPr>
            <p:cNvPr id="33" name="TextBox 32"/>
            <p:cNvSpPr txBox="1"/>
            <p:nvPr/>
          </p:nvSpPr>
          <p:spPr>
            <a:xfrm>
              <a:off x="2673664" y="1355441"/>
              <a:ext cx="325730" cy="246221"/>
            </a:xfrm>
            <a:prstGeom prst="rect">
              <a:avLst/>
            </a:prstGeom>
            <a:noFill/>
          </p:spPr>
          <p:txBody>
            <a:bodyPr wrap="none" rtlCol="0">
              <a:spAutoFit/>
            </a:bodyPr>
            <a:lstStyle/>
            <a:p>
              <a:r>
                <a:rPr lang="en-US" sz="1000" b="1" dirty="0">
                  <a:latin typeface="+mj-lt"/>
                </a:rPr>
                <a:t>10</a:t>
              </a:r>
            </a:p>
          </p:txBody>
        </p:sp>
        <p:sp>
          <p:nvSpPr>
            <p:cNvPr id="34" name="TextBox 33"/>
            <p:cNvSpPr txBox="1"/>
            <p:nvPr/>
          </p:nvSpPr>
          <p:spPr>
            <a:xfrm>
              <a:off x="3195377" y="1362060"/>
              <a:ext cx="325730" cy="246221"/>
            </a:xfrm>
            <a:prstGeom prst="rect">
              <a:avLst/>
            </a:prstGeom>
            <a:noFill/>
          </p:spPr>
          <p:txBody>
            <a:bodyPr wrap="none" rtlCol="0">
              <a:spAutoFit/>
            </a:bodyPr>
            <a:lstStyle/>
            <a:p>
              <a:r>
                <a:rPr lang="en-US" sz="1000" b="1" dirty="0">
                  <a:latin typeface="+mj-lt"/>
                </a:rPr>
                <a:t>12</a:t>
              </a:r>
            </a:p>
          </p:txBody>
        </p:sp>
        <p:sp>
          <p:nvSpPr>
            <p:cNvPr id="35" name="TextBox 34"/>
            <p:cNvSpPr txBox="1"/>
            <p:nvPr/>
          </p:nvSpPr>
          <p:spPr>
            <a:xfrm>
              <a:off x="3628568" y="1352632"/>
              <a:ext cx="325730" cy="246221"/>
            </a:xfrm>
            <a:prstGeom prst="rect">
              <a:avLst/>
            </a:prstGeom>
            <a:noFill/>
          </p:spPr>
          <p:txBody>
            <a:bodyPr wrap="none" rtlCol="0">
              <a:spAutoFit/>
            </a:bodyPr>
            <a:lstStyle/>
            <a:p>
              <a:r>
                <a:rPr lang="en-US" sz="1000" b="1" dirty="0">
                  <a:latin typeface="+mj-lt"/>
                </a:rPr>
                <a:t>14</a:t>
              </a:r>
            </a:p>
          </p:txBody>
        </p:sp>
        <p:sp>
          <p:nvSpPr>
            <p:cNvPr id="36" name="TextBox 35"/>
            <p:cNvSpPr txBox="1"/>
            <p:nvPr/>
          </p:nvSpPr>
          <p:spPr>
            <a:xfrm>
              <a:off x="1995090" y="1745662"/>
              <a:ext cx="255198" cy="246221"/>
            </a:xfrm>
            <a:prstGeom prst="rect">
              <a:avLst/>
            </a:prstGeom>
            <a:noFill/>
          </p:spPr>
          <p:txBody>
            <a:bodyPr wrap="none" rtlCol="0">
              <a:spAutoFit/>
            </a:bodyPr>
            <a:lstStyle/>
            <a:p>
              <a:r>
                <a:rPr lang="en-US" sz="1000" b="1" dirty="0">
                  <a:latin typeface="+mj-lt"/>
                </a:rPr>
                <a:t>7</a:t>
              </a:r>
            </a:p>
          </p:txBody>
        </p:sp>
        <p:sp>
          <p:nvSpPr>
            <p:cNvPr id="37" name="TextBox 36"/>
            <p:cNvSpPr txBox="1"/>
            <p:nvPr/>
          </p:nvSpPr>
          <p:spPr>
            <a:xfrm>
              <a:off x="2499006" y="1741627"/>
              <a:ext cx="255198" cy="246221"/>
            </a:xfrm>
            <a:prstGeom prst="rect">
              <a:avLst/>
            </a:prstGeom>
            <a:noFill/>
          </p:spPr>
          <p:txBody>
            <a:bodyPr wrap="none" rtlCol="0">
              <a:spAutoFit/>
            </a:bodyPr>
            <a:lstStyle/>
            <a:p>
              <a:r>
                <a:rPr lang="en-US" sz="1000" b="1" dirty="0">
                  <a:latin typeface="+mj-lt"/>
                </a:rPr>
                <a:t>9</a:t>
              </a:r>
            </a:p>
          </p:txBody>
        </p:sp>
        <p:sp>
          <p:nvSpPr>
            <p:cNvPr id="40" name="TextBox 39"/>
            <p:cNvSpPr txBox="1"/>
            <p:nvPr/>
          </p:nvSpPr>
          <p:spPr>
            <a:xfrm>
              <a:off x="3867849" y="1745661"/>
              <a:ext cx="325730" cy="246221"/>
            </a:xfrm>
            <a:prstGeom prst="rect">
              <a:avLst/>
            </a:prstGeom>
            <a:noFill/>
          </p:spPr>
          <p:txBody>
            <a:bodyPr wrap="none" rtlCol="0">
              <a:spAutoFit/>
            </a:bodyPr>
            <a:lstStyle/>
            <a:p>
              <a:r>
                <a:rPr lang="en-US" sz="1000" b="1" dirty="0">
                  <a:latin typeface="+mj-lt"/>
                </a:rPr>
                <a:t>15</a:t>
              </a:r>
            </a:p>
          </p:txBody>
        </p:sp>
        <p:sp>
          <p:nvSpPr>
            <p:cNvPr id="41" name="TextBox 40"/>
            <p:cNvSpPr txBox="1"/>
            <p:nvPr/>
          </p:nvSpPr>
          <p:spPr>
            <a:xfrm>
              <a:off x="4300411" y="1745661"/>
              <a:ext cx="325730" cy="246221"/>
            </a:xfrm>
            <a:prstGeom prst="rect">
              <a:avLst/>
            </a:prstGeom>
            <a:noFill/>
          </p:spPr>
          <p:txBody>
            <a:bodyPr wrap="none" rtlCol="0">
              <a:spAutoFit/>
            </a:bodyPr>
            <a:lstStyle/>
            <a:p>
              <a:r>
                <a:rPr lang="en-US" sz="1000" b="1" dirty="0">
                  <a:latin typeface="+mj-lt"/>
                </a:rPr>
                <a:t>17</a:t>
              </a:r>
            </a:p>
          </p:txBody>
        </p:sp>
        <p:sp>
          <p:nvSpPr>
            <p:cNvPr id="42" name="TextBox 41"/>
            <p:cNvSpPr txBox="1"/>
            <p:nvPr/>
          </p:nvSpPr>
          <p:spPr>
            <a:xfrm>
              <a:off x="4741542" y="1745660"/>
              <a:ext cx="325730" cy="246221"/>
            </a:xfrm>
            <a:prstGeom prst="rect">
              <a:avLst/>
            </a:prstGeom>
            <a:noFill/>
          </p:spPr>
          <p:txBody>
            <a:bodyPr wrap="none" rtlCol="0">
              <a:spAutoFit/>
            </a:bodyPr>
            <a:lstStyle/>
            <a:p>
              <a:r>
                <a:rPr lang="en-US" sz="1000" b="1" dirty="0">
                  <a:latin typeface="+mj-lt"/>
                </a:rPr>
                <a:t>19</a:t>
              </a:r>
            </a:p>
          </p:txBody>
        </p:sp>
        <p:sp>
          <p:nvSpPr>
            <p:cNvPr id="43" name="TextBox 42"/>
            <p:cNvSpPr txBox="1"/>
            <p:nvPr/>
          </p:nvSpPr>
          <p:spPr>
            <a:xfrm>
              <a:off x="5164677" y="1745659"/>
              <a:ext cx="325730" cy="246221"/>
            </a:xfrm>
            <a:prstGeom prst="rect">
              <a:avLst/>
            </a:prstGeom>
            <a:noFill/>
          </p:spPr>
          <p:txBody>
            <a:bodyPr wrap="none" rtlCol="0">
              <a:spAutoFit/>
            </a:bodyPr>
            <a:lstStyle/>
            <a:p>
              <a:r>
                <a:rPr lang="en-US" sz="1000" b="1" dirty="0">
                  <a:latin typeface="+mj-lt"/>
                </a:rPr>
                <a:t>21</a:t>
              </a:r>
            </a:p>
          </p:txBody>
        </p:sp>
        <p:sp>
          <p:nvSpPr>
            <p:cNvPr id="45" name="TextBox 44"/>
            <p:cNvSpPr txBox="1"/>
            <p:nvPr/>
          </p:nvSpPr>
          <p:spPr>
            <a:xfrm>
              <a:off x="6197608" y="1745657"/>
              <a:ext cx="325730" cy="246221"/>
            </a:xfrm>
            <a:prstGeom prst="rect">
              <a:avLst/>
            </a:prstGeom>
            <a:noFill/>
          </p:spPr>
          <p:txBody>
            <a:bodyPr wrap="none" rtlCol="0">
              <a:spAutoFit/>
            </a:bodyPr>
            <a:lstStyle/>
            <a:p>
              <a:r>
                <a:rPr lang="en-US" sz="1000" b="1" dirty="0">
                  <a:latin typeface="+mj-lt"/>
                </a:rPr>
                <a:t>25</a:t>
              </a:r>
            </a:p>
          </p:txBody>
        </p:sp>
        <p:sp>
          <p:nvSpPr>
            <p:cNvPr id="46" name="TextBox 45"/>
            <p:cNvSpPr txBox="1"/>
            <p:nvPr/>
          </p:nvSpPr>
          <p:spPr>
            <a:xfrm>
              <a:off x="6637214" y="1745657"/>
              <a:ext cx="325730" cy="246221"/>
            </a:xfrm>
            <a:prstGeom prst="rect">
              <a:avLst/>
            </a:prstGeom>
            <a:noFill/>
          </p:spPr>
          <p:txBody>
            <a:bodyPr wrap="none" rtlCol="0">
              <a:spAutoFit/>
            </a:bodyPr>
            <a:lstStyle/>
            <a:p>
              <a:r>
                <a:rPr lang="en-US" sz="1000" b="1" dirty="0">
                  <a:latin typeface="+mj-lt"/>
                </a:rPr>
                <a:t>27</a:t>
              </a:r>
            </a:p>
          </p:txBody>
        </p:sp>
        <p:sp>
          <p:nvSpPr>
            <p:cNvPr id="47" name="TextBox 46"/>
            <p:cNvSpPr txBox="1"/>
            <p:nvPr/>
          </p:nvSpPr>
          <p:spPr>
            <a:xfrm>
              <a:off x="7060346" y="1745656"/>
              <a:ext cx="325730" cy="246221"/>
            </a:xfrm>
            <a:prstGeom prst="rect">
              <a:avLst/>
            </a:prstGeom>
            <a:noFill/>
          </p:spPr>
          <p:txBody>
            <a:bodyPr wrap="none" rtlCol="0">
              <a:spAutoFit/>
            </a:bodyPr>
            <a:lstStyle/>
            <a:p>
              <a:r>
                <a:rPr lang="en-US" sz="1000" b="1" dirty="0">
                  <a:latin typeface="+mj-lt"/>
                </a:rPr>
                <a:t>29</a:t>
              </a:r>
            </a:p>
          </p:txBody>
        </p:sp>
        <p:sp>
          <p:nvSpPr>
            <p:cNvPr id="48" name="TextBox 47"/>
            <p:cNvSpPr txBox="1"/>
            <p:nvPr/>
          </p:nvSpPr>
          <p:spPr>
            <a:xfrm>
              <a:off x="7502785" y="1741627"/>
              <a:ext cx="325730" cy="246221"/>
            </a:xfrm>
            <a:prstGeom prst="rect">
              <a:avLst/>
            </a:prstGeom>
            <a:noFill/>
          </p:spPr>
          <p:txBody>
            <a:bodyPr wrap="none" rtlCol="0">
              <a:spAutoFit/>
            </a:bodyPr>
            <a:lstStyle/>
            <a:p>
              <a:r>
                <a:rPr lang="en-US" sz="1000" b="1" dirty="0">
                  <a:latin typeface="+mj-lt"/>
                </a:rPr>
                <a:t>31</a:t>
              </a:r>
            </a:p>
          </p:txBody>
        </p:sp>
        <p:sp>
          <p:nvSpPr>
            <p:cNvPr id="49" name="TextBox 48"/>
            <p:cNvSpPr txBox="1"/>
            <p:nvPr/>
          </p:nvSpPr>
          <p:spPr>
            <a:xfrm>
              <a:off x="7945519" y="1745656"/>
              <a:ext cx="325730" cy="246221"/>
            </a:xfrm>
            <a:prstGeom prst="rect">
              <a:avLst/>
            </a:prstGeom>
            <a:noFill/>
          </p:spPr>
          <p:txBody>
            <a:bodyPr wrap="none" rtlCol="0">
              <a:spAutoFit/>
            </a:bodyPr>
            <a:lstStyle/>
            <a:p>
              <a:r>
                <a:rPr lang="en-US" sz="1000" b="1" dirty="0">
                  <a:latin typeface="+mj-lt"/>
                </a:rPr>
                <a:t>33</a:t>
              </a:r>
            </a:p>
          </p:txBody>
        </p:sp>
        <p:sp>
          <p:nvSpPr>
            <p:cNvPr id="51" name="TextBox 50"/>
            <p:cNvSpPr txBox="1"/>
            <p:nvPr/>
          </p:nvSpPr>
          <p:spPr>
            <a:xfrm>
              <a:off x="4061759" y="1363353"/>
              <a:ext cx="325730" cy="246221"/>
            </a:xfrm>
            <a:prstGeom prst="rect">
              <a:avLst/>
            </a:prstGeom>
            <a:noFill/>
          </p:spPr>
          <p:txBody>
            <a:bodyPr wrap="none" rtlCol="0">
              <a:spAutoFit/>
            </a:bodyPr>
            <a:lstStyle/>
            <a:p>
              <a:r>
                <a:rPr lang="en-US" sz="1000" b="1" dirty="0">
                  <a:latin typeface="+mj-lt"/>
                </a:rPr>
                <a:t>16</a:t>
              </a:r>
            </a:p>
          </p:txBody>
        </p:sp>
        <p:sp>
          <p:nvSpPr>
            <p:cNvPr id="52" name="TextBox 51"/>
            <p:cNvSpPr txBox="1"/>
            <p:nvPr/>
          </p:nvSpPr>
          <p:spPr>
            <a:xfrm>
              <a:off x="4510743" y="1354673"/>
              <a:ext cx="325730" cy="246221"/>
            </a:xfrm>
            <a:prstGeom prst="rect">
              <a:avLst/>
            </a:prstGeom>
            <a:noFill/>
          </p:spPr>
          <p:txBody>
            <a:bodyPr wrap="none" rtlCol="0">
              <a:spAutoFit/>
            </a:bodyPr>
            <a:lstStyle/>
            <a:p>
              <a:r>
                <a:rPr lang="en-US" sz="1000" b="1" dirty="0">
                  <a:latin typeface="+mj-lt"/>
                </a:rPr>
                <a:t>18</a:t>
              </a:r>
            </a:p>
          </p:txBody>
        </p:sp>
        <p:sp>
          <p:nvSpPr>
            <p:cNvPr id="54" name="TextBox 53"/>
            <p:cNvSpPr txBox="1"/>
            <p:nvPr/>
          </p:nvSpPr>
          <p:spPr>
            <a:xfrm>
              <a:off x="4953361" y="1355317"/>
              <a:ext cx="325730" cy="246221"/>
            </a:xfrm>
            <a:prstGeom prst="rect">
              <a:avLst/>
            </a:prstGeom>
            <a:noFill/>
          </p:spPr>
          <p:txBody>
            <a:bodyPr wrap="none" rtlCol="0">
              <a:spAutoFit/>
            </a:bodyPr>
            <a:lstStyle/>
            <a:p>
              <a:r>
                <a:rPr lang="en-US" sz="1000" b="1" dirty="0">
                  <a:latin typeface="+mj-lt"/>
                </a:rPr>
                <a:t>20</a:t>
              </a:r>
            </a:p>
          </p:txBody>
        </p:sp>
        <p:sp>
          <p:nvSpPr>
            <p:cNvPr id="55" name="TextBox 54"/>
            <p:cNvSpPr txBox="1"/>
            <p:nvPr/>
          </p:nvSpPr>
          <p:spPr>
            <a:xfrm>
              <a:off x="5490117" y="1354611"/>
              <a:ext cx="325730" cy="246221"/>
            </a:xfrm>
            <a:prstGeom prst="rect">
              <a:avLst/>
            </a:prstGeom>
            <a:noFill/>
          </p:spPr>
          <p:txBody>
            <a:bodyPr wrap="none" rtlCol="0">
              <a:spAutoFit/>
            </a:bodyPr>
            <a:lstStyle/>
            <a:p>
              <a:r>
                <a:rPr lang="en-US" sz="1000" b="1" dirty="0">
                  <a:latin typeface="+mj-lt"/>
                </a:rPr>
                <a:t>22</a:t>
              </a:r>
            </a:p>
          </p:txBody>
        </p:sp>
        <p:sp>
          <p:nvSpPr>
            <p:cNvPr id="56" name="TextBox 55"/>
            <p:cNvSpPr txBox="1"/>
            <p:nvPr/>
          </p:nvSpPr>
          <p:spPr>
            <a:xfrm>
              <a:off x="5967919" y="1354611"/>
              <a:ext cx="325730" cy="246221"/>
            </a:xfrm>
            <a:prstGeom prst="rect">
              <a:avLst/>
            </a:prstGeom>
            <a:noFill/>
          </p:spPr>
          <p:txBody>
            <a:bodyPr wrap="none" rtlCol="0">
              <a:spAutoFit/>
            </a:bodyPr>
            <a:lstStyle/>
            <a:p>
              <a:r>
                <a:rPr lang="en-US" sz="1000" b="1" dirty="0">
                  <a:latin typeface="+mj-lt"/>
                </a:rPr>
                <a:t>24</a:t>
              </a:r>
            </a:p>
          </p:txBody>
        </p:sp>
        <p:sp>
          <p:nvSpPr>
            <p:cNvPr id="57" name="TextBox 56"/>
            <p:cNvSpPr txBox="1"/>
            <p:nvPr/>
          </p:nvSpPr>
          <p:spPr>
            <a:xfrm>
              <a:off x="6409937" y="1352632"/>
              <a:ext cx="325730" cy="246221"/>
            </a:xfrm>
            <a:prstGeom prst="rect">
              <a:avLst/>
            </a:prstGeom>
            <a:noFill/>
          </p:spPr>
          <p:txBody>
            <a:bodyPr wrap="none" rtlCol="0">
              <a:spAutoFit/>
            </a:bodyPr>
            <a:lstStyle/>
            <a:p>
              <a:r>
                <a:rPr lang="en-US" sz="1000" b="1" dirty="0">
                  <a:latin typeface="+mj-lt"/>
                </a:rPr>
                <a:t>26</a:t>
              </a:r>
            </a:p>
          </p:txBody>
        </p:sp>
        <p:sp>
          <p:nvSpPr>
            <p:cNvPr id="58" name="TextBox 57"/>
            <p:cNvSpPr txBox="1"/>
            <p:nvPr/>
          </p:nvSpPr>
          <p:spPr>
            <a:xfrm>
              <a:off x="6842528" y="1355316"/>
              <a:ext cx="325730" cy="246221"/>
            </a:xfrm>
            <a:prstGeom prst="rect">
              <a:avLst/>
            </a:prstGeom>
            <a:noFill/>
          </p:spPr>
          <p:txBody>
            <a:bodyPr wrap="none" rtlCol="0">
              <a:spAutoFit/>
            </a:bodyPr>
            <a:lstStyle/>
            <a:p>
              <a:r>
                <a:rPr lang="en-US" sz="1000" b="1" dirty="0">
                  <a:latin typeface="+mj-lt"/>
                </a:rPr>
                <a:t>28</a:t>
              </a:r>
            </a:p>
          </p:txBody>
        </p:sp>
        <p:sp>
          <p:nvSpPr>
            <p:cNvPr id="59" name="TextBox 58"/>
            <p:cNvSpPr txBox="1"/>
            <p:nvPr/>
          </p:nvSpPr>
          <p:spPr>
            <a:xfrm>
              <a:off x="7280588" y="1352632"/>
              <a:ext cx="325730" cy="246221"/>
            </a:xfrm>
            <a:prstGeom prst="rect">
              <a:avLst/>
            </a:prstGeom>
            <a:noFill/>
          </p:spPr>
          <p:txBody>
            <a:bodyPr wrap="none" rtlCol="0">
              <a:spAutoFit/>
            </a:bodyPr>
            <a:lstStyle/>
            <a:p>
              <a:r>
                <a:rPr lang="en-US" sz="1000" b="1" dirty="0">
                  <a:latin typeface="+mj-lt"/>
                </a:rPr>
                <a:t>30</a:t>
              </a:r>
            </a:p>
          </p:txBody>
        </p:sp>
        <p:sp>
          <p:nvSpPr>
            <p:cNvPr id="60" name="TextBox 59"/>
            <p:cNvSpPr txBox="1"/>
            <p:nvPr/>
          </p:nvSpPr>
          <p:spPr>
            <a:xfrm>
              <a:off x="7718648" y="1354967"/>
              <a:ext cx="325730" cy="246221"/>
            </a:xfrm>
            <a:prstGeom prst="rect">
              <a:avLst/>
            </a:prstGeom>
            <a:noFill/>
          </p:spPr>
          <p:txBody>
            <a:bodyPr wrap="none" rtlCol="0">
              <a:spAutoFit/>
            </a:bodyPr>
            <a:lstStyle/>
            <a:p>
              <a:r>
                <a:rPr lang="en-US" sz="1000" b="1" dirty="0">
                  <a:latin typeface="+mj-lt"/>
                </a:rPr>
                <a:t>32</a:t>
              </a:r>
            </a:p>
          </p:txBody>
        </p:sp>
        <p:sp>
          <p:nvSpPr>
            <p:cNvPr id="61" name="TextBox 60"/>
            <p:cNvSpPr txBox="1"/>
            <p:nvPr/>
          </p:nvSpPr>
          <p:spPr>
            <a:xfrm>
              <a:off x="8163674" y="1354219"/>
              <a:ext cx="325730" cy="246221"/>
            </a:xfrm>
            <a:prstGeom prst="rect">
              <a:avLst/>
            </a:prstGeom>
            <a:noFill/>
          </p:spPr>
          <p:txBody>
            <a:bodyPr wrap="none" rtlCol="0">
              <a:spAutoFit/>
            </a:bodyPr>
            <a:lstStyle/>
            <a:p>
              <a:r>
                <a:rPr lang="en-US" sz="1000" b="1" dirty="0">
                  <a:latin typeface="+mj-lt"/>
                </a:rPr>
                <a:t>34</a:t>
              </a:r>
            </a:p>
          </p:txBody>
        </p:sp>
        <p:sp>
          <p:nvSpPr>
            <p:cNvPr id="62" name="TextBox 61"/>
            <p:cNvSpPr txBox="1"/>
            <p:nvPr/>
          </p:nvSpPr>
          <p:spPr>
            <a:xfrm>
              <a:off x="8607766" y="1351291"/>
              <a:ext cx="325730" cy="246221"/>
            </a:xfrm>
            <a:prstGeom prst="rect">
              <a:avLst/>
            </a:prstGeom>
            <a:noFill/>
          </p:spPr>
          <p:txBody>
            <a:bodyPr wrap="none" rtlCol="0">
              <a:spAutoFit/>
            </a:bodyPr>
            <a:lstStyle/>
            <a:p>
              <a:r>
                <a:rPr lang="en-US" sz="1000" b="1" dirty="0">
                  <a:latin typeface="+mj-lt"/>
                </a:rPr>
                <a:t>36</a:t>
              </a:r>
            </a:p>
          </p:txBody>
        </p:sp>
        <p:sp>
          <p:nvSpPr>
            <p:cNvPr id="63" name="TextBox 62"/>
            <p:cNvSpPr txBox="1"/>
            <p:nvPr/>
          </p:nvSpPr>
          <p:spPr>
            <a:xfrm>
              <a:off x="9042431" y="1351291"/>
              <a:ext cx="325730" cy="246221"/>
            </a:xfrm>
            <a:prstGeom prst="rect">
              <a:avLst/>
            </a:prstGeom>
            <a:noFill/>
          </p:spPr>
          <p:txBody>
            <a:bodyPr wrap="none" rtlCol="0">
              <a:spAutoFit/>
            </a:bodyPr>
            <a:lstStyle/>
            <a:p>
              <a:r>
                <a:rPr lang="en-US" sz="1000" b="1" dirty="0">
                  <a:latin typeface="+mj-lt"/>
                </a:rPr>
                <a:t>38</a:t>
              </a:r>
            </a:p>
          </p:txBody>
        </p:sp>
        <p:sp>
          <p:nvSpPr>
            <p:cNvPr id="64" name="TextBox 63"/>
            <p:cNvSpPr txBox="1"/>
            <p:nvPr/>
          </p:nvSpPr>
          <p:spPr>
            <a:xfrm>
              <a:off x="9478479" y="1354218"/>
              <a:ext cx="325730" cy="246221"/>
            </a:xfrm>
            <a:prstGeom prst="rect">
              <a:avLst/>
            </a:prstGeom>
            <a:noFill/>
          </p:spPr>
          <p:txBody>
            <a:bodyPr wrap="none" rtlCol="0">
              <a:spAutoFit/>
            </a:bodyPr>
            <a:lstStyle/>
            <a:p>
              <a:r>
                <a:rPr lang="en-US" sz="1000" b="1" dirty="0">
                  <a:latin typeface="+mj-lt"/>
                </a:rPr>
                <a:t>40</a:t>
              </a:r>
            </a:p>
          </p:txBody>
        </p:sp>
        <p:sp>
          <p:nvSpPr>
            <p:cNvPr id="65" name="TextBox 64"/>
            <p:cNvSpPr txBox="1"/>
            <p:nvPr/>
          </p:nvSpPr>
          <p:spPr>
            <a:xfrm>
              <a:off x="10034537" y="1352364"/>
              <a:ext cx="325730" cy="246221"/>
            </a:xfrm>
            <a:prstGeom prst="rect">
              <a:avLst/>
            </a:prstGeom>
            <a:noFill/>
          </p:spPr>
          <p:txBody>
            <a:bodyPr wrap="none" rtlCol="0">
              <a:spAutoFit/>
            </a:bodyPr>
            <a:lstStyle/>
            <a:p>
              <a:r>
                <a:rPr lang="en-US" sz="1000" b="1" dirty="0">
                  <a:latin typeface="+mj-lt"/>
                </a:rPr>
                <a:t>42</a:t>
              </a:r>
            </a:p>
          </p:txBody>
        </p:sp>
        <p:sp>
          <p:nvSpPr>
            <p:cNvPr id="66" name="TextBox 65"/>
            <p:cNvSpPr txBox="1"/>
            <p:nvPr/>
          </p:nvSpPr>
          <p:spPr>
            <a:xfrm>
              <a:off x="10550916" y="1350899"/>
              <a:ext cx="325730" cy="246221"/>
            </a:xfrm>
            <a:prstGeom prst="rect">
              <a:avLst/>
            </a:prstGeom>
            <a:noFill/>
          </p:spPr>
          <p:txBody>
            <a:bodyPr wrap="none" rtlCol="0">
              <a:spAutoFit/>
            </a:bodyPr>
            <a:lstStyle/>
            <a:p>
              <a:r>
                <a:rPr lang="en-US" sz="1000" b="1" dirty="0">
                  <a:latin typeface="+mj-lt"/>
                </a:rPr>
                <a:t>44</a:t>
              </a:r>
            </a:p>
          </p:txBody>
        </p:sp>
        <p:sp>
          <p:nvSpPr>
            <p:cNvPr id="67" name="TextBox 66"/>
            <p:cNvSpPr txBox="1"/>
            <p:nvPr/>
          </p:nvSpPr>
          <p:spPr>
            <a:xfrm>
              <a:off x="10999435" y="1354996"/>
              <a:ext cx="325730" cy="246221"/>
            </a:xfrm>
            <a:prstGeom prst="rect">
              <a:avLst/>
            </a:prstGeom>
            <a:noFill/>
          </p:spPr>
          <p:txBody>
            <a:bodyPr wrap="none" rtlCol="0">
              <a:spAutoFit/>
            </a:bodyPr>
            <a:lstStyle/>
            <a:p>
              <a:r>
                <a:rPr lang="en-US" sz="1000" b="1" dirty="0">
                  <a:latin typeface="+mj-lt"/>
                </a:rPr>
                <a:t>46</a:t>
              </a:r>
            </a:p>
          </p:txBody>
        </p:sp>
        <p:sp>
          <p:nvSpPr>
            <p:cNvPr id="68" name="TextBox 67"/>
            <p:cNvSpPr txBox="1"/>
            <p:nvPr/>
          </p:nvSpPr>
          <p:spPr>
            <a:xfrm>
              <a:off x="11425979" y="1354995"/>
              <a:ext cx="325730" cy="246221"/>
            </a:xfrm>
            <a:prstGeom prst="rect">
              <a:avLst/>
            </a:prstGeom>
            <a:noFill/>
          </p:spPr>
          <p:txBody>
            <a:bodyPr wrap="none" rtlCol="0">
              <a:spAutoFit/>
            </a:bodyPr>
            <a:lstStyle/>
            <a:p>
              <a:r>
                <a:rPr lang="en-US" sz="1000" b="1" dirty="0">
                  <a:latin typeface="+mj-lt"/>
                </a:rPr>
                <a:t>48</a:t>
              </a:r>
            </a:p>
          </p:txBody>
        </p:sp>
        <p:sp>
          <p:nvSpPr>
            <p:cNvPr id="70" name="Oval 69"/>
            <p:cNvSpPr/>
            <p:nvPr/>
          </p:nvSpPr>
          <p:spPr>
            <a:xfrm>
              <a:off x="10837025" y="1771113"/>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1296115" y="1773370"/>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346726" y="1771234"/>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9827066" y="1776290"/>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8894340" y="1768926"/>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9351962" y="1771923"/>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8450499" y="1771113"/>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8011416" y="1771234"/>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1489092" y="1377772"/>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1059713" y="1377909"/>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615712" y="1373780"/>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091622" y="1370213"/>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9542971" y="1387000"/>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9103306" y="1368146"/>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8672448" y="1376791"/>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6901387" y="1388827"/>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8233470" y="1382236"/>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121123" y="1777955"/>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7567505" y="1771358"/>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7340159" y="1376486"/>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7786590" y="1378141"/>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5019472" y="1393421"/>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549815" y="1393036"/>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5822225" y="1772772"/>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6033425" y="1387568"/>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260408" y="1771358"/>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6695834" y="1777392"/>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472500" y="1381503"/>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5225490" y="1777959"/>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577743" y="1392717"/>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134610" y="1387106"/>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3260727" y="1386718"/>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3705312" y="1386237"/>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2746805" y="1391820"/>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2237009" y="1392028"/>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757836" y="1393421"/>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166592" y="1385488"/>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744551" y="1386237"/>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4811272" y="1769660"/>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4360790" y="1769308"/>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3928082" y="1772538"/>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3496792" y="1771923"/>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3007433" y="1775313"/>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2519637" y="1777959"/>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2022229" y="1769660"/>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427698" y="1769250"/>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967952" y="1770708"/>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534730" y="1770635"/>
              <a:ext cx="182880" cy="18288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TextBox 120"/>
          <p:cNvSpPr txBox="1"/>
          <p:nvPr/>
        </p:nvSpPr>
        <p:spPr>
          <a:xfrm>
            <a:off x="1731575" y="2062717"/>
            <a:ext cx="2528667" cy="4031873"/>
          </a:xfrm>
          <a:prstGeom prst="rect">
            <a:avLst/>
          </a:prstGeom>
          <a:noFill/>
        </p:spPr>
        <p:txBody>
          <a:bodyPr wrap="square" rtlCol="0">
            <a:spAutoFit/>
          </a:bodyPr>
          <a:lstStyle/>
          <a:p>
            <a:pPr marL="457200" indent="-457200">
              <a:buFont typeface="+mj-lt"/>
              <a:buAutoNum type="arabicPeriod"/>
            </a:pPr>
            <a:r>
              <a:rPr lang="en-US" sz="1600" b="1" dirty="0">
                <a:latin typeface="Calibri" charset="0"/>
                <a:ea typeface="Calibri" charset="0"/>
                <a:cs typeface="Calibri" charset="0"/>
              </a:rPr>
              <a:t>Open new analysis</a:t>
            </a:r>
          </a:p>
          <a:p>
            <a:pPr marL="457200" indent="-457200">
              <a:buFont typeface="+mj-lt"/>
              <a:buAutoNum type="arabicPeriod"/>
            </a:pPr>
            <a:r>
              <a:rPr lang="en-US" sz="1600" b="1" dirty="0">
                <a:latin typeface="Calibri" charset="0"/>
                <a:ea typeface="Calibri" charset="0"/>
                <a:cs typeface="Calibri" charset="0"/>
              </a:rPr>
              <a:t>Add data tables</a:t>
            </a:r>
          </a:p>
          <a:p>
            <a:pPr marL="457200" indent="-457200">
              <a:buFont typeface="+mj-lt"/>
              <a:buAutoNum type="arabicPeriod"/>
            </a:pPr>
            <a:r>
              <a:rPr lang="en-US" sz="1600" b="1" dirty="0">
                <a:latin typeface="Calibri" charset="0"/>
                <a:ea typeface="Calibri" charset="0"/>
                <a:cs typeface="Calibri" charset="0"/>
              </a:rPr>
              <a:t>Reload data</a:t>
            </a:r>
          </a:p>
          <a:p>
            <a:pPr marL="457200" indent="-457200">
              <a:buFont typeface="+mj-lt"/>
              <a:buAutoNum type="arabicPeriod"/>
            </a:pPr>
            <a:r>
              <a:rPr lang="en-US" sz="1600" b="1" dirty="0">
                <a:latin typeface="Calibri" charset="0"/>
                <a:ea typeface="Calibri" charset="0"/>
                <a:cs typeface="Calibri" charset="0"/>
              </a:rPr>
              <a:t>Save</a:t>
            </a:r>
          </a:p>
          <a:p>
            <a:pPr marL="457200" indent="-457200">
              <a:buFont typeface="+mj-lt"/>
              <a:buAutoNum type="arabicPeriod"/>
            </a:pPr>
            <a:r>
              <a:rPr lang="en-US" sz="1600" b="1" dirty="0">
                <a:latin typeface="Calibri" charset="0"/>
                <a:ea typeface="Calibri" charset="0"/>
                <a:cs typeface="Calibri" charset="0"/>
              </a:rPr>
              <a:t>Print</a:t>
            </a:r>
          </a:p>
          <a:p>
            <a:pPr marL="457200" indent="-457200">
              <a:buFont typeface="+mj-lt"/>
              <a:buAutoNum type="arabicPeriod"/>
            </a:pPr>
            <a:r>
              <a:rPr lang="en-US" sz="1600" b="1" dirty="0">
                <a:latin typeface="Calibri" charset="0"/>
                <a:ea typeface="Calibri" charset="0"/>
                <a:cs typeface="Calibri" charset="0"/>
              </a:rPr>
              <a:t>Export to PowerPoint</a:t>
            </a:r>
          </a:p>
          <a:p>
            <a:pPr marL="457200" indent="-457200">
              <a:buFont typeface="+mj-lt"/>
              <a:buAutoNum type="arabicPeriod"/>
            </a:pPr>
            <a:r>
              <a:rPr lang="en-US" sz="1600" b="1" dirty="0">
                <a:latin typeface="Calibri" charset="0"/>
                <a:ea typeface="Calibri" charset="0"/>
                <a:cs typeface="Calibri" charset="0"/>
              </a:rPr>
              <a:t>Copy</a:t>
            </a:r>
          </a:p>
          <a:p>
            <a:pPr marL="457200" indent="-457200">
              <a:buFont typeface="+mj-lt"/>
              <a:buAutoNum type="arabicPeriod"/>
            </a:pPr>
            <a:r>
              <a:rPr lang="en-US" sz="1600" b="1" dirty="0">
                <a:latin typeface="Calibri" charset="0"/>
                <a:ea typeface="Calibri" charset="0"/>
                <a:cs typeface="Calibri" charset="0"/>
              </a:rPr>
              <a:t>Paste</a:t>
            </a:r>
          </a:p>
          <a:p>
            <a:pPr marL="457200" indent="-457200">
              <a:buFont typeface="+mj-lt"/>
              <a:buAutoNum type="arabicPeriod"/>
            </a:pPr>
            <a:r>
              <a:rPr lang="en-US" sz="1600" b="1" dirty="0">
                <a:latin typeface="Calibri" charset="0"/>
                <a:ea typeface="Calibri" charset="0"/>
                <a:cs typeface="Calibri" charset="0"/>
              </a:rPr>
              <a:t>Undo</a:t>
            </a:r>
          </a:p>
          <a:p>
            <a:pPr marL="457200" indent="-457200">
              <a:buFont typeface="+mj-lt"/>
              <a:buAutoNum type="arabicPeriod"/>
            </a:pPr>
            <a:r>
              <a:rPr lang="en-US" sz="1600" b="1" dirty="0">
                <a:latin typeface="Calibri" charset="0"/>
                <a:ea typeface="Calibri" charset="0"/>
                <a:cs typeface="Calibri" charset="0"/>
              </a:rPr>
              <a:t>Redo</a:t>
            </a:r>
          </a:p>
          <a:p>
            <a:pPr marL="457200" indent="-457200">
              <a:buFont typeface="+mj-lt"/>
              <a:buAutoNum type="arabicPeriod"/>
            </a:pPr>
            <a:r>
              <a:rPr lang="en-US" sz="1600" b="1" dirty="0">
                <a:latin typeface="Calibri" charset="0"/>
                <a:ea typeface="Calibri" charset="0"/>
                <a:cs typeface="Calibri" charset="0"/>
              </a:rPr>
              <a:t>Reset all filters</a:t>
            </a:r>
          </a:p>
          <a:p>
            <a:pPr marL="457200" indent="-457200">
              <a:buFont typeface="+mj-lt"/>
              <a:buAutoNum type="arabicPeriod"/>
            </a:pPr>
            <a:r>
              <a:rPr lang="en-US" sz="1600" b="1" dirty="0">
                <a:latin typeface="Calibri" charset="0"/>
                <a:ea typeface="Calibri" charset="0"/>
                <a:cs typeface="Calibri" charset="0"/>
              </a:rPr>
              <a:t>Filters</a:t>
            </a:r>
          </a:p>
          <a:p>
            <a:pPr marL="457200" indent="-457200">
              <a:buFont typeface="+mj-lt"/>
              <a:buAutoNum type="arabicPeriod"/>
            </a:pPr>
            <a:r>
              <a:rPr lang="en-US" sz="1600" b="1" dirty="0">
                <a:latin typeface="Calibri" charset="0"/>
                <a:ea typeface="Calibri" charset="0"/>
                <a:cs typeface="Calibri" charset="0"/>
              </a:rPr>
              <a:t>Details on demand</a:t>
            </a:r>
          </a:p>
          <a:p>
            <a:pPr marL="457200" indent="-457200">
              <a:buFont typeface="+mj-lt"/>
              <a:buAutoNum type="arabicPeriod"/>
            </a:pPr>
            <a:r>
              <a:rPr lang="en-US" sz="1600" b="1" dirty="0">
                <a:latin typeface="Calibri" charset="0"/>
                <a:ea typeface="Calibri" charset="0"/>
                <a:cs typeface="Calibri" charset="0"/>
              </a:rPr>
              <a:t>Data</a:t>
            </a:r>
          </a:p>
          <a:p>
            <a:pPr marL="457200" indent="-457200">
              <a:buFont typeface="+mj-lt"/>
              <a:buAutoNum type="arabicPeriod"/>
            </a:pPr>
            <a:r>
              <a:rPr lang="en-US" sz="1600" b="1" dirty="0">
                <a:latin typeface="Calibri" charset="0"/>
                <a:ea typeface="Calibri" charset="0"/>
                <a:cs typeface="Calibri" charset="0"/>
              </a:rPr>
              <a:t>Tags</a:t>
            </a:r>
          </a:p>
          <a:p>
            <a:pPr marL="457200" indent="-457200">
              <a:buFont typeface="+mj-lt"/>
              <a:buAutoNum type="arabicPeriod"/>
            </a:pPr>
            <a:r>
              <a:rPr lang="en-US" sz="1600" b="1" dirty="0">
                <a:latin typeface="Calibri" charset="0"/>
                <a:ea typeface="Calibri" charset="0"/>
                <a:cs typeface="Calibri" charset="0"/>
              </a:rPr>
              <a:t>Bookmarks</a:t>
            </a:r>
          </a:p>
        </p:txBody>
      </p:sp>
      <p:sp>
        <p:nvSpPr>
          <p:cNvPr id="123" name="TextBox 122"/>
          <p:cNvSpPr txBox="1"/>
          <p:nvPr/>
        </p:nvSpPr>
        <p:spPr>
          <a:xfrm>
            <a:off x="4851414" y="2062717"/>
            <a:ext cx="3116559" cy="4278094"/>
          </a:xfrm>
          <a:prstGeom prst="rect">
            <a:avLst/>
          </a:prstGeom>
          <a:noFill/>
        </p:spPr>
        <p:txBody>
          <a:bodyPr wrap="none" rtlCol="0">
            <a:spAutoFit/>
          </a:bodyPr>
          <a:lstStyle/>
          <a:p>
            <a:pPr marL="457200" indent="-457200">
              <a:buAutoNum type="arabicPeriod" startAt="17"/>
            </a:pPr>
            <a:r>
              <a:rPr lang="en-US" sz="1600" b="1" dirty="0">
                <a:latin typeface="Calibri" charset="0"/>
                <a:ea typeface="Calibri" charset="0"/>
                <a:cs typeface="Calibri" charset="0"/>
              </a:rPr>
              <a:t>Lists</a:t>
            </a:r>
          </a:p>
          <a:p>
            <a:pPr marL="457200" indent="-457200">
              <a:buAutoNum type="arabicPeriod" startAt="17"/>
            </a:pPr>
            <a:r>
              <a:rPr lang="en-US" sz="1600" b="1" dirty="0">
                <a:latin typeface="Calibri" charset="0"/>
                <a:ea typeface="Calibri" charset="0"/>
                <a:cs typeface="Calibri" charset="0"/>
              </a:rPr>
              <a:t>Web page</a:t>
            </a:r>
          </a:p>
          <a:p>
            <a:pPr marL="457200" indent="-457200">
              <a:buAutoNum type="arabicPeriod" startAt="17"/>
            </a:pPr>
            <a:r>
              <a:rPr lang="en-US" sz="1600" b="1" dirty="0">
                <a:latin typeface="Calibri" charset="0"/>
                <a:ea typeface="Calibri" charset="0"/>
                <a:cs typeface="Calibri" charset="0"/>
              </a:rPr>
              <a:t>Analytic models</a:t>
            </a:r>
          </a:p>
          <a:p>
            <a:pPr marL="457200" indent="-457200">
              <a:buAutoNum type="arabicPeriod" startAt="17"/>
            </a:pPr>
            <a:r>
              <a:rPr lang="en-US" sz="1600" b="1" dirty="0">
                <a:latin typeface="Calibri" charset="0"/>
                <a:ea typeface="Calibri" charset="0"/>
                <a:cs typeface="Calibri" charset="0"/>
              </a:rPr>
              <a:t>Collaboration</a:t>
            </a:r>
          </a:p>
          <a:p>
            <a:pPr marL="457200" indent="-457200">
              <a:buAutoNum type="arabicPeriod" startAt="17"/>
            </a:pPr>
            <a:r>
              <a:rPr lang="en-US" sz="1600" b="1" dirty="0">
                <a:latin typeface="Calibri" charset="0"/>
                <a:ea typeface="Calibri" charset="0"/>
                <a:cs typeface="Calibri" charset="0"/>
              </a:rPr>
              <a:t>Visual theme</a:t>
            </a:r>
          </a:p>
          <a:p>
            <a:pPr marL="457200" indent="-457200">
              <a:buAutoNum type="arabicPeriod" startAt="17"/>
            </a:pPr>
            <a:r>
              <a:rPr lang="en-US" sz="1600" b="1" dirty="0">
                <a:latin typeface="Calibri" charset="0"/>
                <a:ea typeface="Calibri" charset="0"/>
                <a:cs typeface="Calibri" charset="0"/>
              </a:rPr>
              <a:t>New page</a:t>
            </a:r>
          </a:p>
          <a:p>
            <a:pPr marL="457200" indent="-457200">
              <a:buAutoNum type="arabicPeriod" startAt="17"/>
            </a:pPr>
            <a:r>
              <a:rPr lang="en-US" sz="1600" b="1" dirty="0">
                <a:latin typeface="Calibri" charset="0"/>
                <a:ea typeface="Calibri" charset="0"/>
                <a:cs typeface="Calibri" charset="0"/>
              </a:rPr>
              <a:t>Recommended visualizations</a:t>
            </a:r>
          </a:p>
          <a:p>
            <a:pPr marL="457200" indent="-457200">
              <a:buAutoNum type="arabicPeriod" startAt="17"/>
            </a:pPr>
            <a:r>
              <a:rPr lang="en-US" sz="1600" b="1" dirty="0">
                <a:latin typeface="Calibri" charset="0"/>
                <a:ea typeface="Calibri" charset="0"/>
                <a:cs typeface="Calibri" charset="0"/>
              </a:rPr>
              <a:t>Table</a:t>
            </a:r>
          </a:p>
          <a:p>
            <a:pPr marL="457200" indent="-457200">
              <a:buAutoNum type="arabicPeriod" startAt="17"/>
            </a:pPr>
            <a:r>
              <a:rPr lang="en-US" sz="1600" b="1" dirty="0">
                <a:latin typeface="Calibri" charset="0"/>
                <a:ea typeface="Calibri" charset="0"/>
                <a:cs typeface="Calibri" charset="0"/>
              </a:rPr>
              <a:t>Cross table</a:t>
            </a:r>
          </a:p>
          <a:p>
            <a:pPr marL="457200" indent="-457200">
              <a:buAutoNum type="arabicPeriod" startAt="17"/>
            </a:pPr>
            <a:r>
              <a:rPr lang="en-US" sz="1600" b="1" dirty="0">
                <a:latin typeface="Calibri" charset="0"/>
                <a:ea typeface="Calibri" charset="0"/>
                <a:cs typeface="Calibri" charset="0"/>
              </a:rPr>
              <a:t>Graphical table</a:t>
            </a:r>
          </a:p>
          <a:p>
            <a:pPr marL="457200" indent="-457200">
              <a:buAutoNum type="arabicPeriod" startAt="17"/>
            </a:pPr>
            <a:r>
              <a:rPr lang="en-US" sz="1600" b="1" dirty="0">
                <a:latin typeface="Calibri" charset="0"/>
                <a:ea typeface="Calibri" charset="0"/>
                <a:cs typeface="Calibri" charset="0"/>
              </a:rPr>
              <a:t>Bar chart</a:t>
            </a:r>
          </a:p>
          <a:p>
            <a:pPr marL="457200" indent="-457200">
              <a:buAutoNum type="arabicPeriod" startAt="17"/>
            </a:pPr>
            <a:r>
              <a:rPr lang="en-US" sz="1600" b="1" dirty="0">
                <a:latin typeface="Calibri" charset="0"/>
                <a:ea typeface="Calibri" charset="0"/>
                <a:cs typeface="Calibri" charset="0"/>
              </a:rPr>
              <a:t>Waterfall chart</a:t>
            </a:r>
          </a:p>
          <a:p>
            <a:pPr marL="457200" indent="-457200">
              <a:buAutoNum type="arabicPeriod" startAt="17"/>
            </a:pPr>
            <a:r>
              <a:rPr lang="en-US" sz="1600" b="1" dirty="0">
                <a:latin typeface="Calibri" charset="0"/>
                <a:ea typeface="Calibri" charset="0"/>
                <a:cs typeface="Calibri" charset="0"/>
              </a:rPr>
              <a:t>Line chart</a:t>
            </a:r>
          </a:p>
          <a:p>
            <a:pPr marL="457200" indent="-457200">
              <a:buAutoNum type="arabicPeriod" startAt="17"/>
            </a:pPr>
            <a:r>
              <a:rPr lang="en-US" sz="1600" b="1" dirty="0">
                <a:latin typeface="Calibri" charset="0"/>
                <a:ea typeface="Calibri" charset="0"/>
                <a:cs typeface="Calibri" charset="0"/>
              </a:rPr>
              <a:t>Combination chart</a:t>
            </a:r>
          </a:p>
          <a:p>
            <a:pPr marL="457200" indent="-457200">
              <a:buAutoNum type="arabicPeriod" startAt="17"/>
            </a:pPr>
            <a:r>
              <a:rPr lang="en-US" sz="1600" b="1" dirty="0">
                <a:latin typeface="Calibri" charset="0"/>
                <a:ea typeface="Calibri" charset="0"/>
                <a:cs typeface="Calibri" charset="0"/>
              </a:rPr>
              <a:t>Pie chart</a:t>
            </a:r>
          </a:p>
          <a:p>
            <a:pPr marL="457200" indent="-457200">
              <a:buAutoNum type="arabicPeriod" startAt="17"/>
            </a:pPr>
            <a:r>
              <a:rPr lang="en-US" sz="1600" b="1" dirty="0">
                <a:latin typeface="Calibri" charset="0"/>
                <a:ea typeface="Calibri" charset="0"/>
                <a:cs typeface="Calibri" charset="0"/>
              </a:rPr>
              <a:t>Scatter plot</a:t>
            </a:r>
          </a:p>
          <a:p>
            <a:pPr marL="457200" indent="-457200">
              <a:buAutoNum type="arabicPeriod" startAt="17"/>
            </a:pPr>
            <a:endParaRPr lang="en-US" sz="1600" b="1" dirty="0">
              <a:latin typeface="Calibri" charset="0"/>
              <a:ea typeface="Calibri" charset="0"/>
              <a:cs typeface="Calibri" charset="0"/>
            </a:endParaRPr>
          </a:p>
        </p:txBody>
      </p:sp>
      <p:sp>
        <p:nvSpPr>
          <p:cNvPr id="124" name="TextBox 123"/>
          <p:cNvSpPr txBox="1"/>
          <p:nvPr/>
        </p:nvSpPr>
        <p:spPr>
          <a:xfrm>
            <a:off x="8095130" y="2055043"/>
            <a:ext cx="2660985" cy="4031873"/>
          </a:xfrm>
          <a:prstGeom prst="rect">
            <a:avLst/>
          </a:prstGeom>
          <a:noFill/>
        </p:spPr>
        <p:txBody>
          <a:bodyPr wrap="none" rtlCol="0">
            <a:spAutoFit/>
          </a:bodyPr>
          <a:lstStyle/>
          <a:p>
            <a:pPr marL="457200" indent="-457200">
              <a:buAutoNum type="arabicPeriod" startAt="33"/>
            </a:pPr>
            <a:r>
              <a:rPr lang="en-US" sz="1600" b="1" dirty="0">
                <a:latin typeface="Calibri" charset="0"/>
                <a:ea typeface="Calibri" charset="0"/>
                <a:cs typeface="Calibri" charset="0"/>
              </a:rPr>
              <a:t>3D scatter plot</a:t>
            </a:r>
          </a:p>
          <a:p>
            <a:pPr marL="457200" indent="-457200">
              <a:buAutoNum type="arabicPeriod" startAt="33"/>
            </a:pPr>
            <a:r>
              <a:rPr lang="en-US" sz="1600" b="1" dirty="0">
                <a:latin typeface="Calibri" charset="0"/>
                <a:ea typeface="Calibri" charset="0"/>
                <a:cs typeface="Calibri" charset="0"/>
              </a:rPr>
              <a:t>Map chart</a:t>
            </a:r>
          </a:p>
          <a:p>
            <a:pPr marL="457200" indent="-457200">
              <a:buAutoNum type="arabicPeriod" startAt="33"/>
            </a:pPr>
            <a:r>
              <a:rPr lang="en-US" sz="1600" b="1" dirty="0" err="1">
                <a:latin typeface="Calibri" charset="0"/>
                <a:ea typeface="Calibri" charset="0"/>
                <a:cs typeface="Calibri" charset="0"/>
              </a:rPr>
              <a:t>Treemap</a:t>
            </a:r>
            <a:endParaRPr lang="en-US" sz="1600" b="1" dirty="0">
              <a:latin typeface="Calibri" charset="0"/>
              <a:ea typeface="Calibri" charset="0"/>
              <a:cs typeface="Calibri" charset="0"/>
            </a:endParaRPr>
          </a:p>
          <a:p>
            <a:pPr marL="457200" indent="-457200">
              <a:buAutoNum type="arabicPeriod" startAt="33"/>
            </a:pPr>
            <a:r>
              <a:rPr lang="en-US" sz="1600" b="1" dirty="0">
                <a:latin typeface="Calibri" charset="0"/>
                <a:ea typeface="Calibri" charset="0"/>
                <a:cs typeface="Calibri" charset="0"/>
              </a:rPr>
              <a:t>Heat map</a:t>
            </a:r>
          </a:p>
          <a:p>
            <a:pPr marL="457200" indent="-457200">
              <a:buAutoNum type="arabicPeriod" startAt="33"/>
            </a:pPr>
            <a:r>
              <a:rPr lang="en-US" sz="1600" b="1" dirty="0">
                <a:latin typeface="Calibri" charset="0"/>
                <a:ea typeface="Calibri" charset="0"/>
                <a:cs typeface="Calibri" charset="0"/>
              </a:rPr>
              <a:t>KPI chart</a:t>
            </a:r>
          </a:p>
          <a:p>
            <a:pPr marL="457200" indent="-457200">
              <a:buAutoNum type="arabicPeriod" startAt="33"/>
            </a:pPr>
            <a:r>
              <a:rPr lang="en-US" sz="1600" b="1" dirty="0">
                <a:latin typeface="Calibri" charset="0"/>
                <a:ea typeface="Calibri" charset="0"/>
                <a:cs typeface="Calibri" charset="0"/>
              </a:rPr>
              <a:t>Parallel coordinate plot</a:t>
            </a:r>
          </a:p>
          <a:p>
            <a:pPr marL="457200" indent="-457200">
              <a:buAutoNum type="arabicPeriod" startAt="33"/>
            </a:pPr>
            <a:r>
              <a:rPr lang="en-US" sz="1600" b="1" dirty="0">
                <a:latin typeface="Calibri" charset="0"/>
                <a:ea typeface="Calibri" charset="0"/>
                <a:cs typeface="Calibri" charset="0"/>
              </a:rPr>
              <a:t>Summary table</a:t>
            </a:r>
          </a:p>
          <a:p>
            <a:pPr marL="457200" indent="-457200">
              <a:buAutoNum type="arabicPeriod" startAt="33"/>
            </a:pPr>
            <a:r>
              <a:rPr lang="en-US" sz="1600" b="1" dirty="0">
                <a:latin typeface="Calibri" charset="0"/>
                <a:ea typeface="Calibri" charset="0"/>
                <a:cs typeface="Calibri" charset="0"/>
              </a:rPr>
              <a:t>Box plot</a:t>
            </a:r>
          </a:p>
          <a:p>
            <a:pPr marL="457200" indent="-457200">
              <a:buAutoNum type="arabicPeriod" startAt="33"/>
            </a:pPr>
            <a:r>
              <a:rPr lang="en-US" sz="1600" b="1" dirty="0">
                <a:latin typeface="Calibri" charset="0"/>
                <a:ea typeface="Calibri" charset="0"/>
                <a:cs typeface="Calibri" charset="0"/>
              </a:rPr>
              <a:t>Text area</a:t>
            </a:r>
          </a:p>
          <a:p>
            <a:pPr marL="457200" indent="-457200">
              <a:buAutoNum type="arabicPeriod" startAt="33"/>
            </a:pPr>
            <a:r>
              <a:rPr lang="en-US" sz="1600" b="1" dirty="0">
                <a:latin typeface="Calibri" charset="0"/>
                <a:ea typeface="Calibri" charset="0"/>
                <a:cs typeface="Calibri" charset="0"/>
              </a:rPr>
              <a:t>Annotation</a:t>
            </a:r>
          </a:p>
          <a:p>
            <a:pPr marL="457200" indent="-457200">
              <a:buAutoNum type="arabicPeriod" startAt="33"/>
            </a:pPr>
            <a:r>
              <a:rPr lang="en-US" sz="1600" b="1" dirty="0">
                <a:latin typeface="Calibri" charset="0"/>
                <a:ea typeface="Calibri" charset="0"/>
                <a:cs typeface="Calibri" charset="0"/>
              </a:rPr>
              <a:t>Visualization properties</a:t>
            </a:r>
          </a:p>
          <a:p>
            <a:pPr marL="457200" indent="-457200">
              <a:buAutoNum type="arabicPeriod" startAt="33"/>
            </a:pPr>
            <a:r>
              <a:rPr lang="en-US" sz="1600" b="1" dirty="0">
                <a:latin typeface="Calibri" charset="0"/>
                <a:ea typeface="Calibri" charset="0"/>
                <a:cs typeface="Calibri" charset="0"/>
              </a:rPr>
              <a:t>New window</a:t>
            </a:r>
          </a:p>
          <a:p>
            <a:pPr marL="457200" indent="-457200">
              <a:buAutoNum type="arabicPeriod" startAt="33"/>
            </a:pPr>
            <a:r>
              <a:rPr lang="en-US" sz="1600" b="1" dirty="0">
                <a:latin typeface="Calibri" charset="0"/>
                <a:ea typeface="Calibri" charset="0"/>
                <a:cs typeface="Calibri" charset="0"/>
              </a:rPr>
              <a:t>Evenly</a:t>
            </a:r>
          </a:p>
          <a:p>
            <a:pPr marL="457200" indent="-457200">
              <a:buAutoNum type="arabicPeriod" startAt="33"/>
            </a:pPr>
            <a:r>
              <a:rPr lang="en-US" sz="1600" b="1" dirty="0">
                <a:latin typeface="Calibri" charset="0"/>
                <a:ea typeface="Calibri" charset="0"/>
                <a:cs typeface="Calibri" charset="0"/>
              </a:rPr>
              <a:t>Side by side</a:t>
            </a:r>
          </a:p>
          <a:p>
            <a:pPr marL="457200" indent="-457200">
              <a:buAutoNum type="arabicPeriod" startAt="33"/>
            </a:pPr>
            <a:r>
              <a:rPr lang="en-US" sz="1600" b="1" dirty="0">
                <a:latin typeface="Calibri" charset="0"/>
                <a:ea typeface="Calibri" charset="0"/>
                <a:cs typeface="Calibri" charset="0"/>
              </a:rPr>
              <a:t>Stacked</a:t>
            </a:r>
          </a:p>
          <a:p>
            <a:pPr marL="457200" indent="-457200">
              <a:buAutoNum type="arabicPeriod" startAt="33"/>
            </a:pPr>
            <a:r>
              <a:rPr lang="en-US" sz="1600" b="1" dirty="0">
                <a:latin typeface="Calibri" charset="0"/>
                <a:ea typeface="Calibri" charset="0"/>
                <a:cs typeface="Calibri" charset="0"/>
              </a:rPr>
              <a:t>Maximize active</a:t>
            </a:r>
          </a:p>
        </p:txBody>
      </p:sp>
    </p:spTree>
    <p:extLst>
      <p:ext uri="{BB962C8B-B14F-4D97-AF65-F5344CB8AC3E}">
        <p14:creationId xmlns:p14="http://schemas.microsoft.com/office/powerpoint/2010/main" val="349538207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254000"/>
          </a:xfrm>
        </p:spPr>
        <p:txBody>
          <a:bodyPr>
            <a:noAutofit/>
          </a:bodyPr>
          <a:lstStyle/>
          <a:p>
            <a:r>
              <a:rPr lang="en-US" b="1" dirty="0">
                <a:latin typeface="Calibri" panose="020F0502020204030204" pitchFamily="34" charset="0"/>
              </a:rPr>
              <a:t>Possible Choices For Your Data</a:t>
            </a:r>
          </a:p>
        </p:txBody>
      </p:sp>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838200" y="1167617"/>
            <a:ext cx="10424746" cy="4751363"/>
          </a:xfrm>
          <a:prstGeom prst="rect">
            <a:avLst/>
          </a:prstGeom>
        </p:spPr>
      </p:pic>
    </p:spTree>
    <p:extLst>
      <p:ext uri="{BB962C8B-B14F-4D97-AF65-F5344CB8AC3E}">
        <p14:creationId xmlns:p14="http://schemas.microsoft.com/office/powerpoint/2010/main" val="48676774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317599" y="1458901"/>
            <a:ext cx="9080926" cy="5102013"/>
            <a:chOff x="2834672" y="1479683"/>
            <a:chExt cx="9080926" cy="5102013"/>
          </a:xfrm>
        </p:grpSpPr>
        <p:grpSp>
          <p:nvGrpSpPr>
            <p:cNvPr id="5" name="Group 4"/>
            <p:cNvGrpSpPr/>
            <p:nvPr/>
          </p:nvGrpSpPr>
          <p:grpSpPr>
            <a:xfrm>
              <a:off x="2834672" y="1479683"/>
              <a:ext cx="9080926" cy="5102013"/>
              <a:chOff x="2211217" y="1167955"/>
              <a:chExt cx="9080926" cy="5102013"/>
            </a:xfrm>
          </p:grpSpPr>
          <p:grpSp>
            <p:nvGrpSpPr>
              <p:cNvPr id="6" name="Group 5"/>
              <p:cNvGrpSpPr>
                <a:grpSpLocks noChangeAspect="1"/>
              </p:cNvGrpSpPr>
              <p:nvPr/>
            </p:nvGrpSpPr>
            <p:grpSpPr>
              <a:xfrm>
                <a:off x="3518050" y="1600277"/>
                <a:ext cx="7774093" cy="4023360"/>
                <a:chOff x="254000" y="635000"/>
                <a:chExt cx="11684000" cy="5969000"/>
              </a:xfrm>
            </p:grpSpPr>
            <p:pic>
              <p:nvPicPr>
                <p:cNvPr id="3" name="Picture 2"/>
                <p:cNvPicPr>
                  <a:picLocks/>
                </p:cNvPicPr>
                <p:nvPr/>
              </p:nvPicPr>
              <p:blipFill>
                <a:blip r:embed="rId2">
                  <a:extLst>
                    <a:ext uri="{28A0092B-C50C-407E-A947-70E740481C1C}">
                      <a14:useLocalDpi xmlns:a14="http://schemas.microsoft.com/office/drawing/2010/main" val="0"/>
                    </a:ext>
                  </a:extLst>
                </a:blip>
                <a:stretch>
                  <a:fillRect/>
                </a:stretch>
              </p:blipFill>
              <p:spPr>
                <a:xfrm>
                  <a:off x="609600" y="952500"/>
                  <a:ext cx="10972800" cy="5651500"/>
                </a:xfrm>
                <a:prstGeom prst="rect">
                  <a:avLst/>
                </a:prstGeom>
              </p:spPr>
            </p:pic>
            <p:sp>
              <p:nvSpPr>
                <p:cNvPr id="4" name="TextBox 3"/>
                <p:cNvSpPr txBox="1"/>
                <p:nvPr/>
              </p:nvSpPr>
              <p:spPr>
                <a:xfrm>
                  <a:off x="254000" y="635000"/>
                  <a:ext cx="11684000" cy="307777"/>
                </a:xfrm>
                <a:prstGeom prst="rect">
                  <a:avLst/>
                </a:prstGeom>
                <a:noFill/>
              </p:spPr>
              <p:txBody>
                <a:bodyPr vert="horz" rtlCol="0">
                  <a:spAutoFit/>
                </a:bodyPr>
                <a:lstStyle/>
                <a:p>
                  <a:r>
                    <a:rPr lang="en-US" sz="1400">
                      <a:latin typeface="Arial" panose="020B0604020202020204" pitchFamily="34" charset="0"/>
                    </a:rPr>
                    <a:t>Distribution – Failure Type</a:t>
                  </a:r>
                </a:p>
              </p:txBody>
            </p:sp>
          </p:grpSp>
          <p:sp>
            <p:nvSpPr>
              <p:cNvPr id="7" name="TextBox 6"/>
              <p:cNvSpPr txBox="1"/>
              <p:nvPr/>
            </p:nvSpPr>
            <p:spPr>
              <a:xfrm>
                <a:off x="7048848" y="5623637"/>
                <a:ext cx="1622817" cy="646331"/>
              </a:xfrm>
              <a:prstGeom prst="rect">
                <a:avLst/>
              </a:prstGeom>
              <a:noFill/>
            </p:spPr>
            <p:txBody>
              <a:bodyPr wrap="none" rtlCol="0">
                <a:spAutoFit/>
              </a:bodyPr>
              <a:lstStyle/>
              <a:p>
                <a:pPr algn="ctr"/>
                <a:r>
                  <a:rPr lang="en-US" b="1" dirty="0">
                    <a:solidFill>
                      <a:srgbClr val="C00000"/>
                    </a:solidFill>
                    <a:latin typeface="Calibri" charset="0"/>
                    <a:ea typeface="Calibri" charset="0"/>
                    <a:cs typeface="Calibri" charset="0"/>
                  </a:rPr>
                  <a:t>X Axis </a:t>
                </a:r>
              </a:p>
              <a:p>
                <a:pPr algn="ctr"/>
                <a:r>
                  <a:rPr lang="en-US" b="1" dirty="0">
                    <a:solidFill>
                      <a:srgbClr val="C00000"/>
                    </a:solidFill>
                    <a:latin typeface="Calibri" charset="0"/>
                    <a:ea typeface="Calibri" charset="0"/>
                    <a:cs typeface="Calibri" charset="0"/>
                  </a:rPr>
                  <a:t>(Category Axis)</a:t>
                </a:r>
              </a:p>
            </p:txBody>
          </p:sp>
          <p:sp>
            <p:nvSpPr>
              <p:cNvPr id="8" name="TextBox 7"/>
              <p:cNvSpPr txBox="1"/>
              <p:nvPr/>
            </p:nvSpPr>
            <p:spPr>
              <a:xfrm>
                <a:off x="2211217" y="2819042"/>
                <a:ext cx="1306833" cy="646331"/>
              </a:xfrm>
              <a:prstGeom prst="rect">
                <a:avLst/>
              </a:prstGeom>
              <a:noFill/>
            </p:spPr>
            <p:txBody>
              <a:bodyPr wrap="none" rtlCol="0">
                <a:spAutoFit/>
              </a:bodyPr>
              <a:lstStyle/>
              <a:p>
                <a:pPr algn="ctr"/>
                <a:r>
                  <a:rPr lang="en-US" b="1" dirty="0">
                    <a:solidFill>
                      <a:srgbClr val="C00000"/>
                    </a:solidFill>
                    <a:latin typeface="Calibri" charset="0"/>
                    <a:ea typeface="Calibri" charset="0"/>
                    <a:cs typeface="Calibri" charset="0"/>
                  </a:rPr>
                  <a:t>Y Axis </a:t>
                </a:r>
              </a:p>
              <a:p>
                <a:pPr algn="ctr"/>
                <a:r>
                  <a:rPr lang="en-US" b="1" dirty="0">
                    <a:solidFill>
                      <a:srgbClr val="C00000"/>
                    </a:solidFill>
                    <a:latin typeface="Calibri" charset="0"/>
                    <a:ea typeface="Calibri" charset="0"/>
                    <a:cs typeface="Calibri" charset="0"/>
                  </a:rPr>
                  <a:t>(Value Axis)</a:t>
                </a:r>
              </a:p>
            </p:txBody>
          </p:sp>
          <p:sp>
            <p:nvSpPr>
              <p:cNvPr id="9" name="TextBox 8"/>
              <p:cNvSpPr txBox="1"/>
              <p:nvPr/>
            </p:nvSpPr>
            <p:spPr>
              <a:xfrm>
                <a:off x="3518050" y="1167955"/>
                <a:ext cx="5905014" cy="369332"/>
              </a:xfrm>
              <a:prstGeom prst="rect">
                <a:avLst/>
              </a:prstGeom>
              <a:noFill/>
            </p:spPr>
            <p:txBody>
              <a:bodyPr wrap="none" rtlCol="0">
                <a:spAutoFit/>
              </a:bodyPr>
              <a:lstStyle/>
              <a:p>
                <a:r>
                  <a:rPr lang="en-US" b="1" dirty="0">
                    <a:solidFill>
                      <a:srgbClr val="C00000"/>
                    </a:solidFill>
                    <a:latin typeface="Calibri" charset="0"/>
                    <a:ea typeface="Calibri" charset="0"/>
                    <a:cs typeface="Calibri" charset="0"/>
                  </a:rPr>
                  <a:t>Title </a:t>
                </a:r>
                <a:r>
                  <a:rPr lang="en-US" sz="1400" dirty="0">
                    <a:solidFill>
                      <a:srgbClr val="C00000"/>
                    </a:solidFill>
                    <a:latin typeface="Calibri" charset="0"/>
                    <a:ea typeface="Calibri" charset="0"/>
                    <a:cs typeface="Calibri" charset="0"/>
                  </a:rPr>
                  <a:t>(Hiding the title bar takes away the ability to reposition the visualization)</a:t>
                </a:r>
                <a:endParaRPr lang="en-US" b="1" dirty="0">
                  <a:solidFill>
                    <a:srgbClr val="C00000"/>
                  </a:solidFill>
                  <a:latin typeface="Calibri" charset="0"/>
                  <a:ea typeface="Calibri" charset="0"/>
                  <a:cs typeface="Calibri" charset="0"/>
                </a:endParaRPr>
              </a:p>
            </p:txBody>
          </p:sp>
        </p:grpSp>
        <p:pic>
          <p:nvPicPr>
            <p:cNvPr id="2" name="Picture 1"/>
            <p:cNvPicPr>
              <a:picLocks noChangeAspect="1"/>
            </p:cNvPicPr>
            <p:nvPr/>
          </p:nvPicPr>
          <p:blipFill>
            <a:blip r:embed="rId3"/>
            <a:stretch>
              <a:fillRect/>
            </a:stretch>
          </p:blipFill>
          <p:spPr>
            <a:xfrm>
              <a:off x="6858000" y="2085358"/>
              <a:ext cx="2124603" cy="1967916"/>
            </a:xfrm>
            <a:prstGeom prst="rect">
              <a:avLst/>
            </a:prstGeom>
          </p:spPr>
        </p:pic>
      </p:grpSp>
      <p:sp>
        <p:nvSpPr>
          <p:cNvPr id="11" name="Title 1"/>
          <p:cNvSpPr>
            <a:spLocks noGrp="1"/>
          </p:cNvSpPr>
          <p:nvPr>
            <p:ph type="title"/>
          </p:nvPr>
        </p:nvSpPr>
        <p:spPr>
          <a:xfrm>
            <a:off x="959176" y="268298"/>
            <a:ext cx="10273029" cy="917575"/>
          </a:xfrm>
        </p:spPr>
        <p:txBody>
          <a:bodyPr/>
          <a:lstStyle/>
          <a:p>
            <a:r>
              <a:rPr lang="en-US" b="1" dirty="0">
                <a:latin typeface="Calibri" charset="0"/>
                <a:ea typeface="Calibri" charset="0"/>
                <a:cs typeface="Calibri" charset="0"/>
              </a:rPr>
              <a:t>Basic Chart Anatomy: </a:t>
            </a:r>
            <a:r>
              <a:rPr lang="en-US" dirty="0">
                <a:latin typeface="Calibri" charset="0"/>
                <a:ea typeface="Calibri" charset="0"/>
                <a:cs typeface="Calibri" charset="0"/>
              </a:rPr>
              <a:t>What are the parts?</a:t>
            </a:r>
          </a:p>
        </p:txBody>
      </p:sp>
    </p:spTree>
    <p:extLst>
      <p:ext uri="{BB962C8B-B14F-4D97-AF65-F5344CB8AC3E}">
        <p14:creationId xmlns:p14="http://schemas.microsoft.com/office/powerpoint/2010/main" val="3045376188"/>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25</a:t>
            </a:fld>
            <a:endParaRPr lang="en-US" dirty="0"/>
          </a:p>
        </p:txBody>
      </p:sp>
      <p:pic>
        <p:nvPicPr>
          <p:cNvPr id="5" name="Picture 4"/>
          <p:cNvPicPr>
            <a:picLocks noChangeAspect="1"/>
          </p:cNvPicPr>
          <p:nvPr/>
        </p:nvPicPr>
        <p:blipFill>
          <a:blip r:embed="rId2"/>
          <a:stretch>
            <a:fillRect/>
          </a:stretch>
        </p:blipFill>
        <p:spPr>
          <a:xfrm>
            <a:off x="1980056" y="1254289"/>
            <a:ext cx="8107578" cy="4458325"/>
          </a:xfrm>
          <a:prstGeom prst="rect">
            <a:avLst/>
          </a:prstGeom>
        </p:spPr>
      </p:pic>
      <p:sp>
        <p:nvSpPr>
          <p:cNvPr id="7" name="Right Arrow 6"/>
          <p:cNvSpPr/>
          <p:nvPr/>
        </p:nvSpPr>
        <p:spPr>
          <a:xfrm rot="5400000">
            <a:off x="9103477" y="1040030"/>
            <a:ext cx="911994" cy="428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a:spLocks noGrp="1"/>
          </p:cNvSpPr>
          <p:nvPr>
            <p:ph type="title"/>
          </p:nvPr>
        </p:nvSpPr>
        <p:spPr>
          <a:xfrm>
            <a:off x="959176" y="268298"/>
            <a:ext cx="10273029" cy="917575"/>
          </a:xfrm>
        </p:spPr>
        <p:txBody>
          <a:bodyPr/>
          <a:lstStyle/>
          <a:p>
            <a:r>
              <a:rPr lang="en-US" b="1" dirty="0">
                <a:latin typeface="Calibri" charset="0"/>
                <a:ea typeface="Calibri" charset="0"/>
                <a:cs typeface="Calibri" charset="0"/>
              </a:rPr>
              <a:t>Basic Chart Anatomy: </a:t>
            </a:r>
            <a:r>
              <a:rPr lang="en-US" dirty="0">
                <a:latin typeface="Calibri" charset="0"/>
                <a:ea typeface="Calibri" charset="0"/>
                <a:cs typeface="Calibri" charset="0"/>
              </a:rPr>
              <a:t>How do I make changes?</a:t>
            </a:r>
          </a:p>
        </p:txBody>
      </p:sp>
    </p:spTree>
    <p:extLst>
      <p:ext uri="{BB962C8B-B14F-4D97-AF65-F5344CB8AC3E}">
        <p14:creationId xmlns:p14="http://schemas.microsoft.com/office/powerpoint/2010/main" val="109955235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163" y="252788"/>
            <a:ext cx="9339191" cy="514127"/>
          </a:xfrm>
        </p:spPr>
        <p:txBody>
          <a:bodyPr/>
          <a:lstStyle/>
          <a:p>
            <a:r>
              <a:rPr lang="en-US" b="1" dirty="0">
                <a:latin typeface="Calibri" panose="020F0502020204030204" pitchFamily="34" charset="0"/>
              </a:rPr>
              <a:t>#1  Creating a Bar Chart: </a:t>
            </a:r>
            <a:r>
              <a:rPr lang="en-US" sz="1600" i="1" dirty="0">
                <a:latin typeface="Calibri" panose="020F0502020204030204" pitchFamily="34" charset="0"/>
              </a:rPr>
              <a:t>Follow Along with the Instructions</a:t>
            </a:r>
            <a:r>
              <a:rPr lang="en-US" sz="1600" b="1" i="1" dirty="0">
                <a:latin typeface="Calibri" panose="020F0502020204030204" pitchFamily="34" charset="0"/>
              </a:rPr>
              <a:t> </a:t>
            </a:r>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26</a:t>
            </a:fld>
            <a:endParaRPr lang="en-US" dirty="0">
              <a:ea typeface="ＭＳ Ｐゴシック" pitchFamily="34" charset="-128"/>
            </a:endParaRPr>
          </a:p>
        </p:txBody>
      </p:sp>
      <p:pic>
        <p:nvPicPr>
          <p:cNvPr id="7" name="Picture 6"/>
          <p:cNvPicPr>
            <a:picLocks/>
          </p:cNvPicPr>
          <p:nvPr/>
        </p:nvPicPr>
        <p:blipFill>
          <a:blip r:embed="rId2">
            <a:extLst>
              <a:ext uri="{28A0092B-C50C-407E-A947-70E740481C1C}">
                <a14:useLocalDpi xmlns:a14="http://schemas.microsoft.com/office/drawing/2010/main" val="0"/>
              </a:ext>
            </a:extLst>
          </a:blip>
          <a:stretch>
            <a:fillRect/>
          </a:stretch>
        </p:blipFill>
        <p:spPr>
          <a:xfrm>
            <a:off x="2011581" y="1200084"/>
            <a:ext cx="7266354" cy="5216769"/>
          </a:xfrm>
          <a:prstGeom prst="rect">
            <a:avLst/>
          </a:prstGeom>
        </p:spPr>
      </p:pic>
    </p:spTree>
    <p:extLst>
      <p:ext uri="{BB962C8B-B14F-4D97-AF65-F5344CB8AC3E}">
        <p14:creationId xmlns:p14="http://schemas.microsoft.com/office/powerpoint/2010/main" val="267943938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27</a:t>
            </a:fld>
            <a:endParaRPr lang="en-US" dirty="0">
              <a:ea typeface="ＭＳ Ｐゴシック" pitchFamily="34" charset="-128"/>
            </a:endParaRPr>
          </a:p>
        </p:txBody>
      </p:sp>
      <p:sp>
        <p:nvSpPr>
          <p:cNvPr id="5" name="Rectangle 4"/>
          <p:cNvSpPr/>
          <p:nvPr/>
        </p:nvSpPr>
        <p:spPr>
          <a:xfrm>
            <a:off x="1478506" y="218364"/>
            <a:ext cx="8251648" cy="6344366"/>
          </a:xfrm>
          <a:prstGeom prst="rect">
            <a:avLst/>
          </a:prstGeom>
        </p:spPr>
        <p:txBody>
          <a:bodyPr wrap="square">
            <a:spAutoFit/>
          </a:bodyPr>
          <a:lstStyle/>
          <a:p>
            <a:pPr>
              <a:lnSpc>
                <a:spcPct val="107000"/>
              </a:lnSpc>
              <a:spcAft>
                <a:spcPts val="800"/>
              </a:spcAft>
            </a:pPr>
            <a:r>
              <a:rPr lang="en-US" sz="28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Creating a Bar Chart:</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1400" dirty="0">
                <a:latin typeface="Calibri" panose="020F0502020204030204" pitchFamily="34" charset="0"/>
                <a:ea typeface="Calibri" panose="020F0502020204030204" pitchFamily="34" charset="0"/>
                <a:cs typeface="Times New Roman" panose="02020603050405020304" pitchFamily="18" charset="0"/>
              </a:rPr>
              <a:t>SpotfireClassTestData / LTC Data Worksheet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Bar Chart</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icon (#27 in the Spotfire Icon Glossary)</a:t>
            </a: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Category Axis (X)</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LTC Service Center</a:t>
            </a: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Value Axis (Y)</a:t>
            </a:r>
            <a:r>
              <a:rPr lang="en-US" sz="1200" dirty="0">
                <a:latin typeface="Calibri" panose="020F0502020204030204" pitchFamily="34" charset="0"/>
                <a:ea typeface="Calibri" panose="020F0502020204030204" pitchFamily="34" charset="0"/>
                <a:cs typeface="Times New Roman" panose="02020603050405020304" pitchFamily="18" charset="0"/>
              </a:rPr>
              <a:t> = Failure Type, Aggregation = Count / Display Name = “Exception Totals”</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Properties</a:t>
            </a:r>
            <a:r>
              <a:rPr lang="en-US" sz="1200" dirty="0">
                <a:latin typeface="Calibri" panose="020F0502020204030204" pitchFamily="34" charset="0"/>
                <a:ea typeface="Calibri" panose="020F0502020204030204" pitchFamily="34" charset="0"/>
                <a:cs typeface="Times New Roman" panose="02020603050405020304" pitchFamily="18" charset="0"/>
              </a:rPr>
              <a:t> sprocket (appears when you hover over the upper right corner)</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In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General</a:t>
            </a:r>
            <a:r>
              <a:rPr lang="en-US" sz="1200" dirty="0">
                <a:latin typeface="Calibri" panose="020F0502020204030204" pitchFamily="34" charset="0"/>
                <a:ea typeface="Calibri" panose="020F0502020204030204" pitchFamily="34" charset="0"/>
                <a:cs typeface="Times New Roman" panose="02020603050405020304" pitchFamily="18" charset="0"/>
              </a:rPr>
              <a:t> section, change the title to “Top 6 LTC Locations”</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Show/Hide Items</a:t>
            </a:r>
            <a:r>
              <a:rPr lang="en-US" sz="1200" dirty="0">
                <a:latin typeface="Calibri" panose="020F0502020204030204" pitchFamily="34" charset="0"/>
                <a:ea typeface="Calibri" panose="020F0502020204030204" pitchFamily="34" charset="0"/>
                <a:cs typeface="Times New Roman" panose="02020603050405020304" pitchFamily="18" charset="0"/>
              </a:rPr>
              <a:t> (very bottom selection), Add, Column = Pro Number, aggregation = count</a:t>
            </a: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Rule type</a:t>
            </a:r>
            <a:r>
              <a:rPr lang="en-US" sz="1200" dirty="0">
                <a:latin typeface="Calibri" panose="020F0502020204030204" pitchFamily="34" charset="0"/>
                <a:ea typeface="Calibri" panose="020F0502020204030204" pitchFamily="34" charset="0"/>
                <a:cs typeface="Times New Roman" panose="02020603050405020304" pitchFamily="18" charset="0"/>
              </a:rPr>
              <a:t>: Top Value = 6</a:t>
            </a: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Colors</a:t>
            </a:r>
            <a:r>
              <a:rPr lang="en-US" sz="1200" dirty="0">
                <a:latin typeface="Calibri" panose="020F0502020204030204" pitchFamily="34" charset="0"/>
                <a:ea typeface="Calibri" panose="020F0502020204030204" pitchFamily="34" charset="0"/>
                <a:cs typeface="Times New Roman" panose="02020603050405020304" pitchFamily="18" charset="0"/>
              </a:rPr>
              <a:t>, Columns = LTC Service Center, aggregation = count</a:t>
            </a: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Color mode</a:t>
            </a:r>
            <a:r>
              <a:rPr lang="en-US" sz="1200" dirty="0">
                <a:latin typeface="Calibri" panose="020F0502020204030204" pitchFamily="34" charset="0"/>
                <a:ea typeface="Calibri" panose="020F0502020204030204" pitchFamily="34" charset="0"/>
                <a:cs typeface="Times New Roman" panose="02020603050405020304" pitchFamily="18" charset="0"/>
              </a:rPr>
              <a:t> = Gradient / Max change to red by clicking on the color, change Min to yellow</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Double-click in the middle of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color line</a:t>
            </a:r>
            <a:r>
              <a:rPr lang="en-US" sz="1200" dirty="0">
                <a:latin typeface="Calibri" panose="020F0502020204030204" pitchFamily="34" charset="0"/>
                <a:ea typeface="Calibri" panose="020F0502020204030204" pitchFamily="34" charset="0"/>
                <a:cs typeface="Times New Roman" panose="02020603050405020304" pitchFamily="18" charset="0"/>
              </a:rPr>
              <a:t> to add another point &amp; change to orange</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Right click in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chart area</a:t>
            </a:r>
            <a:r>
              <a:rPr lang="en-US" sz="1200" dirty="0">
                <a:latin typeface="Calibri" panose="020F0502020204030204" pitchFamily="34" charset="0"/>
                <a:ea typeface="Calibri" panose="020F0502020204030204" pitchFamily="34" charset="0"/>
                <a:cs typeface="Times New Roman" panose="02020603050405020304" pitchFamily="18" charset="0"/>
              </a:rPr>
              <a:t> / click on sort bars by value</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Show/Hide Controls</a:t>
            </a:r>
            <a:r>
              <a:rPr lang="en-US" sz="1200" dirty="0">
                <a:latin typeface="Calibri" panose="020F0502020204030204" pitchFamily="34" charset="0"/>
                <a:ea typeface="Calibri" panose="020F0502020204030204" pitchFamily="34" charset="0"/>
                <a:cs typeface="Times New Roman" panose="02020603050405020304" pitchFamily="18" charset="0"/>
              </a:rPr>
              <a:t> (appears when you hover over the upper right corner, farthest choice on the left)</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Uncheck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Category Axis Selector</a:t>
            </a:r>
            <a:r>
              <a:rPr lang="en-US" sz="1200" dirty="0">
                <a:latin typeface="Calibri" panose="020F0502020204030204" pitchFamily="34" charset="0"/>
                <a:ea typeface="Calibri" panose="020F0502020204030204" pitchFamily="34" charset="0"/>
                <a:cs typeface="Times New Roman" panose="02020603050405020304" pitchFamily="18" charset="0"/>
              </a:rPr>
              <a:t>, uncheck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Value Axis Selector</a:t>
            </a:r>
            <a:r>
              <a:rPr lang="en-US" sz="1200" dirty="0">
                <a:latin typeface="Calibri" panose="020F0502020204030204" pitchFamily="34" charset="0"/>
                <a:ea typeface="Calibri" panose="020F0502020204030204" pitchFamily="34" charset="0"/>
                <a:cs typeface="Times New Roman" panose="02020603050405020304" pitchFamily="18" charset="0"/>
              </a:rPr>
              <a:t>, uncheck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Legend</a:t>
            </a:r>
            <a:r>
              <a:rPr lang="en-US" sz="1200" dirty="0">
                <a:latin typeface="Calibri" panose="020F0502020204030204" pitchFamily="34" charset="0"/>
                <a:ea typeface="Calibri" panose="020F0502020204030204" pitchFamily="34" charset="0"/>
                <a:cs typeface="Times New Roman" panose="02020603050405020304" pitchFamily="18" charset="0"/>
              </a:rPr>
              <a:t> (can also toggle on and off by clicking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Legend</a:t>
            </a:r>
            <a:r>
              <a:rPr lang="en-US" sz="1200" dirty="0">
                <a:latin typeface="Calibri" panose="020F0502020204030204" pitchFamily="34" charset="0"/>
                <a:ea typeface="Calibri" panose="020F0502020204030204" pitchFamily="34" charset="0"/>
                <a:cs typeface="Times New Roman" panose="02020603050405020304" pitchFamily="18" charset="0"/>
              </a:rPr>
              <a:t> icon – appears when you hover, third from the left)</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Properties,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Appearance</a:t>
            </a:r>
            <a:r>
              <a:rPr lang="en-US" sz="1200" dirty="0">
                <a:latin typeface="Calibri" panose="020F0502020204030204" pitchFamily="34" charset="0"/>
                <a:ea typeface="Calibri" panose="020F0502020204030204" pitchFamily="34" charset="0"/>
                <a:cs typeface="Times New Roman" panose="02020603050405020304" pitchFamily="18" charset="0"/>
              </a:rPr>
              <a:t> / Slide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bar width</a:t>
            </a: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to 3/4 the size</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Formatting</a:t>
            </a:r>
            <a:r>
              <a:rPr lang="en-US" sz="1200" dirty="0">
                <a:latin typeface="Calibri" panose="020F0502020204030204" pitchFamily="34" charset="0"/>
                <a:ea typeface="Calibri" panose="020F0502020204030204" pitchFamily="34" charset="0"/>
                <a:cs typeface="Times New Roman" panose="02020603050405020304" pitchFamily="18" charset="0"/>
              </a:rPr>
              <a:t> / Value Axis, Category, Number, use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short number format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Fonts</a:t>
            </a: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Category axis</a:t>
            </a:r>
            <a:r>
              <a:rPr lang="en-US" sz="1200" dirty="0">
                <a:latin typeface="Calibri" panose="020F0502020204030204" pitchFamily="34" charset="0"/>
                <a:ea typeface="Calibri" panose="020F0502020204030204" pitchFamily="34" charset="0"/>
                <a:cs typeface="Times New Roman" panose="02020603050405020304" pitchFamily="18" charset="0"/>
              </a:rPr>
              <a:t> scale labels, size = 12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Value axis</a:t>
            </a:r>
            <a:r>
              <a:rPr lang="en-US" sz="1200" dirty="0">
                <a:latin typeface="Calibri" panose="020F0502020204030204" pitchFamily="34" charset="0"/>
                <a:ea typeface="Calibri" panose="020F0502020204030204" pitchFamily="34" charset="0"/>
                <a:cs typeface="Times New Roman" panose="02020603050405020304" pitchFamily="18" charset="0"/>
              </a:rPr>
              <a:t> scale labels, size = 16, Bold = Yes</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Category axis</a:t>
            </a:r>
            <a:r>
              <a:rPr lang="en-US" sz="1050" dirty="0">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Scale labels</a:t>
            </a:r>
            <a:r>
              <a:rPr lang="en-US" sz="1200" dirty="0">
                <a:latin typeface="Calibri" panose="020F0502020204030204" pitchFamily="34" charset="0"/>
                <a:ea typeface="Calibri" panose="020F0502020204030204" pitchFamily="34" charset="0"/>
                <a:cs typeface="Times New Roman" panose="02020603050405020304" pitchFamily="18" charset="0"/>
              </a:rPr>
              <a:t> = Vertically</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Value axis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Show gridlines</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Labels</a:t>
            </a:r>
            <a:r>
              <a:rPr lang="en-US" sz="1200" dirty="0">
                <a:latin typeface="Calibri" panose="020F0502020204030204" pitchFamily="34" charset="0"/>
                <a:ea typeface="Calibri" panose="020F0502020204030204" pitchFamily="34" charset="0"/>
                <a:cs typeface="Times New Roman" panose="02020603050405020304" pitchFamily="18" charset="0"/>
              </a:rPr>
              <a:t> / Show labels for All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Types of labels</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Complete bar / Click 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Fonts</a:t>
            </a: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Bar Chart</a:t>
            </a:r>
            <a:r>
              <a:rPr lang="en-US" sz="1200" dirty="0">
                <a:latin typeface="Calibri" panose="020F0502020204030204" pitchFamily="34" charset="0"/>
                <a:ea typeface="Calibri" panose="020F0502020204030204" pitchFamily="34" charset="0"/>
                <a:cs typeface="Times New Roman" panose="02020603050405020304" pitchFamily="18" charset="0"/>
              </a:rPr>
              <a:t> labels, size = 18, Bold = Yes</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Fonts</a:t>
            </a:r>
            <a:r>
              <a:rPr lang="en-US" sz="1200" dirty="0">
                <a:latin typeface="Calibri" panose="020F0502020204030204" pitchFamily="34" charset="0"/>
                <a:ea typeface="Calibri" panose="020F0502020204030204" pitchFamily="34" charset="0"/>
                <a:cs typeface="Times New Roman" panose="02020603050405020304" pitchFamily="18" charset="0"/>
              </a:rPr>
              <a:t>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Bar Chart</a:t>
            </a:r>
            <a:r>
              <a:rPr lang="en-US" sz="1200" dirty="0">
                <a:latin typeface="Calibri" panose="020F0502020204030204" pitchFamily="34" charset="0"/>
                <a:ea typeface="Calibri" panose="020F0502020204030204" pitchFamily="34" charset="0"/>
                <a:cs typeface="Times New Roman" panose="02020603050405020304" pitchFamily="18" charset="0"/>
              </a:rPr>
              <a:t> labels, size = 18, Bold = Yes</a:t>
            </a: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Tooltip</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Uncheck Category axis, Value axis,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color by</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/Add Column IB/OB/Hub, aggregation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Most Common</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change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Name</a:t>
            </a:r>
            <a:r>
              <a:rPr lang="en-US" sz="1200" dirty="0">
                <a:latin typeface="Calibri" panose="020F0502020204030204" pitchFamily="34" charset="0"/>
                <a:ea typeface="Calibri" panose="020F0502020204030204" pitchFamily="34" charset="0"/>
                <a:cs typeface="Times New Roman" panose="02020603050405020304" pitchFamily="18" charset="0"/>
              </a:rPr>
              <a:t> to Top Shift, Add LTC Employee Name, aggregation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Most Common</a:t>
            </a:r>
            <a:r>
              <a:rPr lang="en-US" sz="1200" dirty="0">
                <a:latin typeface="Calibri" panose="020F0502020204030204" pitchFamily="34" charset="0"/>
                <a:ea typeface="Calibri" panose="020F0502020204030204" pitchFamily="34" charset="0"/>
                <a:cs typeface="Times New Roman" panose="02020603050405020304" pitchFamily="18" charset="0"/>
              </a:rPr>
              <a:t>, change name to “Top Employee”, click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Move Up</a:t>
            </a:r>
            <a:r>
              <a:rPr lang="en-US" sz="12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to change the order</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Properties, Data,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Limit data using expression</a:t>
            </a:r>
            <a:r>
              <a:rPr lang="en-US" sz="1200" dirty="0">
                <a:latin typeface="Calibri" panose="020F0502020204030204" pitchFamily="34" charset="0"/>
                <a:ea typeface="Calibri" panose="020F0502020204030204" pitchFamily="34" charset="0"/>
                <a:cs typeface="Times New Roman" panose="02020603050405020304" pitchFamily="18" charset="0"/>
              </a:rPr>
              <a:t>, </a:t>
            </a:r>
            <a:r>
              <a:rPr lang="en-US" sz="1200" dirty="0">
                <a:solidFill>
                  <a:srgbClr val="C00000"/>
                </a:solidFill>
                <a:latin typeface="Calibri" panose="020F0502020204030204" pitchFamily="34" charset="0"/>
                <a:ea typeface="Calibri" panose="020F0502020204030204" pitchFamily="34" charset="0"/>
                <a:cs typeface="Times New Roman" panose="02020603050405020304" pitchFamily="18" charset="0"/>
              </a:rPr>
              <a:t>[LTC Employee Name]&lt;&gt;”UNK”</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34278" y="402465"/>
            <a:ext cx="3178728" cy="2282120"/>
          </a:xfrm>
          <a:prstGeom prst="rect">
            <a:avLst/>
          </a:prstGeom>
        </p:spPr>
      </p:pic>
      <p:pic>
        <p:nvPicPr>
          <p:cNvPr id="2" name="Picture 1"/>
          <p:cNvPicPr>
            <a:picLocks noChangeAspect="1"/>
          </p:cNvPicPr>
          <p:nvPr/>
        </p:nvPicPr>
        <p:blipFill>
          <a:blip r:embed="rId3"/>
          <a:stretch>
            <a:fillRect/>
          </a:stretch>
        </p:blipFill>
        <p:spPr>
          <a:xfrm>
            <a:off x="1021306" y="693106"/>
            <a:ext cx="457200" cy="457200"/>
          </a:xfrm>
          <a:prstGeom prst="rect">
            <a:avLst/>
          </a:prstGeom>
        </p:spPr>
      </p:pic>
    </p:spTree>
    <p:extLst>
      <p:ext uri="{BB962C8B-B14F-4D97-AF65-F5344CB8AC3E}">
        <p14:creationId xmlns:p14="http://schemas.microsoft.com/office/powerpoint/2010/main" val="306145944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959177" y="268298"/>
            <a:ext cx="10179878" cy="514127"/>
          </a:xfrm>
        </p:spPr>
        <p:txBody>
          <a:bodyPr/>
          <a:lstStyle/>
          <a:p>
            <a:r>
              <a:rPr lang="en-US" b="1" dirty="0">
                <a:latin typeface="Calibri" panose="020F0502020204030204" pitchFamily="34" charset="0"/>
              </a:rPr>
              <a:t>#2  Creating a Line Chart:  </a:t>
            </a:r>
            <a:r>
              <a:rPr lang="en-US" sz="1600" i="1" dirty="0">
                <a:latin typeface="Calibri" panose="020F0502020204030204" pitchFamily="34" charset="0"/>
              </a:rPr>
              <a:t>Follow Along with the Instructions</a:t>
            </a:r>
            <a:endParaRPr lang="en-US" i="1" dirty="0">
              <a:latin typeface="Calibri" panose="020F050202020403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022" y="1030963"/>
            <a:ext cx="9935029" cy="4978313"/>
          </a:xfrm>
          <a:prstGeom prst="rect">
            <a:avLst/>
          </a:prstGeom>
        </p:spPr>
      </p:pic>
    </p:spTree>
    <p:extLst>
      <p:ext uri="{BB962C8B-B14F-4D97-AF65-F5344CB8AC3E}">
        <p14:creationId xmlns:p14="http://schemas.microsoft.com/office/powerpoint/2010/main" val="1072290366"/>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29</a:t>
            </a:fld>
            <a:endParaRPr lang="en-US" dirty="0">
              <a:ea typeface="ＭＳ Ｐゴシック" pitchFamily="34" charset="-128"/>
            </a:endParaRPr>
          </a:p>
        </p:txBody>
      </p:sp>
      <p:sp>
        <p:nvSpPr>
          <p:cNvPr id="5" name="Rectangle 4"/>
          <p:cNvSpPr/>
          <p:nvPr/>
        </p:nvSpPr>
        <p:spPr>
          <a:xfrm>
            <a:off x="1478505" y="254459"/>
            <a:ext cx="6682855" cy="5475025"/>
          </a:xfrm>
          <a:prstGeom prst="rect">
            <a:avLst/>
          </a:prstGeom>
        </p:spPr>
        <p:txBody>
          <a:bodyPr wrap="square">
            <a:spAutoFit/>
          </a:bodyPr>
          <a:lstStyle/>
          <a:p>
            <a:pPr>
              <a:lnSpc>
                <a:spcPct val="107000"/>
              </a:lnSpc>
              <a:spcAft>
                <a:spcPts val="800"/>
              </a:spcAft>
            </a:pPr>
            <a:r>
              <a:rPr lang="en-US" sz="28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Creating a Line Chart:</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sz="1400" dirty="0">
                <a:latin typeface="Calibri" panose="020F0502020204030204" pitchFamily="34" charset="0"/>
                <a:ea typeface="Calibri" panose="020F0502020204030204" pitchFamily="34" charset="0"/>
                <a:cs typeface="Times New Roman" panose="02020603050405020304" pitchFamily="18" charset="0"/>
              </a:rPr>
              <a:t>SpotfireClassTestData / LTC Data Worksheet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Line Chart</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icon (#29 in the Spotfire Icon Glossary)</a:t>
            </a:r>
          </a:p>
          <a:p>
            <a:pPr>
              <a:lnSpc>
                <a:spcPct val="107000"/>
              </a:lnSpc>
              <a:spcAft>
                <a:spcPts val="80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Category Axis (X)</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SQI Date</a:t>
            </a: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Value Axis (Y)</a:t>
            </a:r>
            <a:r>
              <a:rPr lang="en-US" sz="1200" dirty="0">
                <a:latin typeface="Calibri" panose="020F0502020204030204" pitchFamily="34" charset="0"/>
                <a:ea typeface="Calibri" panose="020F0502020204030204" pitchFamily="34" charset="0"/>
                <a:cs typeface="Times New Roman" panose="02020603050405020304" pitchFamily="18" charset="0"/>
              </a:rPr>
              <a:t> = Pro Number, Aggregation = Count / Display Name = “Total Failures”</a:t>
            </a: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Line by </a:t>
            </a:r>
            <a:r>
              <a:rPr lang="en-US" sz="1200" dirty="0">
                <a:latin typeface="Calibri" panose="020F0502020204030204" pitchFamily="34" charset="0"/>
                <a:ea typeface="Calibri" panose="020F0502020204030204" pitchFamily="34" charset="0"/>
                <a:cs typeface="Times New Roman" panose="02020603050405020304" pitchFamily="18" charset="0"/>
              </a:rPr>
              <a:t>(In upper right corner) = Failure Type</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Color by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Failure Type</a:t>
            </a:r>
            <a:r>
              <a:rPr lang="en-US" sz="1200" dirty="0">
                <a:latin typeface="Calibri" panose="020F0502020204030204" pitchFamily="34" charset="0"/>
                <a:ea typeface="Calibri" panose="020F0502020204030204" pitchFamily="34" charset="0"/>
                <a:cs typeface="Times New Roman" panose="02020603050405020304" pitchFamily="18" charset="0"/>
              </a:rPr>
              <a:t>, Aggregation = “(None)”</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In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General</a:t>
            </a:r>
            <a:r>
              <a:rPr lang="en-US" sz="1200" dirty="0">
                <a:latin typeface="Calibri" panose="020F0502020204030204" pitchFamily="34" charset="0"/>
                <a:ea typeface="Calibri" panose="020F0502020204030204" pitchFamily="34" charset="0"/>
                <a:cs typeface="Times New Roman" panose="02020603050405020304" pitchFamily="18" charset="0"/>
              </a:rPr>
              <a:t> section, change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title</a:t>
            </a:r>
            <a:r>
              <a:rPr lang="en-US" sz="1200" dirty="0">
                <a:latin typeface="Calibri" panose="020F0502020204030204" pitchFamily="34" charset="0"/>
                <a:ea typeface="Calibri" panose="020F0502020204030204" pitchFamily="34" charset="0"/>
                <a:cs typeface="Times New Roman" panose="02020603050405020304" pitchFamily="18" charset="0"/>
              </a:rPr>
              <a:t> to “Exception Trends FY17”</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Edit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Document Properties </a:t>
            </a:r>
            <a:r>
              <a:rPr lang="en-US" sz="1200" dirty="0">
                <a:latin typeface="Calibri" panose="020F0502020204030204" pitchFamily="34" charset="0"/>
                <a:ea typeface="Calibri" panose="020F0502020204030204" pitchFamily="34" charset="0"/>
                <a:cs typeface="Times New Roman" panose="02020603050405020304" pitchFamily="18" charset="0"/>
              </a:rPr>
              <a:t>/ Properties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FiscalYearOffset = 5</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SQI Date 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Y axis</a:t>
            </a:r>
            <a:r>
              <a:rPr lang="en-US" sz="1200" dirty="0">
                <a:latin typeface="Calibri" panose="020F0502020204030204" pitchFamily="34" charset="0"/>
                <a:ea typeface="Calibri" panose="020F0502020204030204" pitchFamily="34" charset="0"/>
                <a:cs typeface="Times New Roman" panose="02020603050405020304" pitchFamily="18" charset="0"/>
              </a:rPr>
              <a:t>, click on right arrow for more options,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“Fiscal Year &gt;&gt;Quarter &gt;&gt; Month”</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Properties,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Appearance</a:t>
            </a:r>
            <a:r>
              <a:rPr lang="en-US" sz="1200" dirty="0">
                <a:latin typeface="Calibri" panose="020F0502020204030204" pitchFamily="34" charset="0"/>
                <a:ea typeface="Calibri" panose="020F0502020204030204" pitchFamily="34" charset="0"/>
                <a:cs typeface="Times New Roman" panose="02020603050405020304" pitchFamily="18" charset="0"/>
              </a:rPr>
              <a:t>, Line Width = 5, Check box for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“Show markers” </a:t>
            </a:r>
            <a:r>
              <a:rPr lang="en-US" sz="1200" dirty="0">
                <a:latin typeface="Calibri" panose="020F0502020204030204" pitchFamily="34" charset="0"/>
                <a:ea typeface="Calibri" panose="020F0502020204030204" pitchFamily="34" charset="0"/>
                <a:cs typeface="Times New Roman" panose="02020603050405020304" pitchFamily="18" charset="0"/>
              </a:rPr>
              <a:t>/ Slide marker size to make bigger</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Properties,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Lines &amp; Curves</a:t>
            </a:r>
            <a:r>
              <a:rPr lang="en-US" sz="1200" dirty="0">
                <a:latin typeface="Calibri" panose="020F0502020204030204" pitchFamily="34" charset="0"/>
                <a:ea typeface="Calibri" panose="020F0502020204030204" pitchFamily="34" charset="0"/>
                <a:cs typeface="Times New Roman" panose="02020603050405020304" pitchFamily="18" charset="0"/>
              </a:rPr>
              <a:t>, Add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“Straight Line Fit”</a:t>
            </a:r>
            <a:r>
              <a:rPr lang="en-US" sz="1200" dirty="0">
                <a:latin typeface="Calibri" panose="020F0502020204030204" pitchFamily="34" charset="0"/>
                <a:ea typeface="Calibri" panose="020F0502020204030204" pitchFamily="34" charset="0"/>
                <a:cs typeface="Times New Roman" panose="02020603050405020304" pitchFamily="18" charset="0"/>
              </a:rPr>
              <a:t>, check box for One Per = Color</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Properties,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Labels</a:t>
            </a:r>
            <a:r>
              <a:rPr lang="en-US" sz="1200" dirty="0">
                <a:latin typeface="Calibri" panose="020F0502020204030204" pitchFamily="34" charset="0"/>
                <a:ea typeface="Calibri" panose="020F0502020204030204" pitchFamily="34" charset="0"/>
                <a:cs typeface="Times New Roman" panose="02020603050405020304" pitchFamily="18" charset="0"/>
              </a:rPr>
              <a:t>, check boxes for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“Line Identifier”</a:t>
            </a:r>
            <a:r>
              <a:rPr lang="en-US" sz="1200" dirty="0">
                <a:latin typeface="Calibri" panose="020F0502020204030204" pitchFamily="34" charset="0"/>
                <a:ea typeface="Calibri" panose="020F0502020204030204" pitchFamily="34" charset="0"/>
                <a:cs typeface="Times New Roman" panose="02020603050405020304" pitchFamily="18" charset="0"/>
              </a:rPr>
              <a:t> and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“Individual Values”</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Properties,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Formatting</a:t>
            </a:r>
            <a:r>
              <a:rPr lang="en-US" sz="1200" dirty="0">
                <a:latin typeface="Calibri" panose="020F0502020204030204" pitchFamily="34" charset="0"/>
                <a:ea typeface="Calibri" panose="020F0502020204030204" pitchFamily="34" charset="0"/>
                <a:cs typeface="Times New Roman" panose="02020603050405020304" pitchFamily="18" charset="0"/>
              </a:rPr>
              <a:t>, Y:Total Failures,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Number</a:t>
            </a:r>
            <a:r>
              <a:rPr lang="en-US" sz="1200" dirty="0">
                <a:latin typeface="Calibri" panose="020F0502020204030204" pitchFamily="34" charset="0"/>
                <a:ea typeface="Calibri" panose="020F0502020204030204" pitchFamily="34" charset="0"/>
                <a:cs typeface="Times New Roman" panose="02020603050405020304" pitchFamily="18" charset="0"/>
              </a:rPr>
              <a:t>, Check box for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“Use thousands separator”</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Properties,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Legend</a:t>
            </a:r>
            <a:r>
              <a:rPr lang="en-US" sz="1200" dirty="0">
                <a:latin typeface="Calibri" panose="020F0502020204030204" pitchFamily="34" charset="0"/>
                <a:ea typeface="Calibri" panose="020F0502020204030204" pitchFamily="34" charset="0"/>
                <a:cs typeface="Times New Roman" panose="02020603050405020304" pitchFamily="18" charset="0"/>
              </a:rPr>
              <a:t>, uncheck everything but “Color by”,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click on the words</a:t>
            </a:r>
            <a:r>
              <a:rPr lang="en-US" sz="1200" dirty="0">
                <a:latin typeface="Calibri" panose="020F0502020204030204" pitchFamily="34" charset="0"/>
                <a:ea typeface="Calibri" panose="020F0502020204030204" pitchFamily="34" charset="0"/>
                <a:cs typeface="Times New Roman" panose="02020603050405020304" pitchFamily="18" charset="0"/>
              </a:rPr>
              <a:t> “Color by”</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Still in Legend,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at the bottom</a:t>
            </a:r>
            <a:r>
              <a:rPr lang="en-US" sz="1200" dirty="0">
                <a:latin typeface="Calibri" panose="020F0502020204030204" pitchFamily="34" charset="0"/>
                <a:ea typeface="Calibri" panose="020F0502020204030204" pitchFamily="34" charset="0"/>
                <a:cs typeface="Times New Roman" panose="02020603050405020304" pitchFamily="18" charset="0"/>
              </a:rPr>
              <a:t> – uncheck the boxes for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“Show title”</a:t>
            </a:r>
            <a:r>
              <a:rPr lang="en-US" sz="1200" dirty="0">
                <a:latin typeface="Calibri" panose="020F0502020204030204" pitchFamily="34" charset="0"/>
                <a:ea typeface="Calibri" panose="020F0502020204030204" pitchFamily="34" charset="0"/>
                <a:cs typeface="Times New Roman" panose="02020603050405020304" pitchFamily="18" charset="0"/>
              </a:rPr>
              <a:t>, and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“Show axis selector”</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buSzPts val="1000"/>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981550" y="746071"/>
            <a:ext cx="496956" cy="4572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8531" y="892783"/>
            <a:ext cx="3965175" cy="1986895"/>
          </a:xfrm>
          <a:prstGeom prst="rect">
            <a:avLst/>
          </a:prstGeom>
        </p:spPr>
      </p:pic>
    </p:spTree>
    <p:extLst>
      <p:ext uri="{BB962C8B-B14F-4D97-AF65-F5344CB8AC3E}">
        <p14:creationId xmlns:p14="http://schemas.microsoft.com/office/powerpoint/2010/main" val="36021057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3</a:t>
            </a:fld>
            <a:endParaRPr lang="en-US" dirty="0"/>
          </a:p>
        </p:txBody>
      </p:sp>
      <p:sp>
        <p:nvSpPr>
          <p:cNvPr id="3" name="Content Placeholder 2"/>
          <p:cNvSpPr>
            <a:spLocks noGrp="1"/>
          </p:cNvSpPr>
          <p:nvPr>
            <p:ph idx="1"/>
          </p:nvPr>
        </p:nvSpPr>
        <p:spPr>
          <a:xfrm>
            <a:off x="1436848" y="970428"/>
            <a:ext cx="6261133" cy="4749101"/>
          </a:xfrm>
        </p:spPr>
        <p:txBody>
          <a:bodyPr/>
          <a:lstStyle/>
          <a:p>
            <a:r>
              <a:rPr lang="en-US" sz="1400" dirty="0">
                <a:latin typeface="Calibri Light" panose="020F0302020204030204" pitchFamily="34" charset="0"/>
              </a:rPr>
              <a:t>Local messages / Team Introductions</a:t>
            </a:r>
          </a:p>
          <a:p>
            <a:r>
              <a:rPr lang="en-US" sz="1400" dirty="0" err="1">
                <a:latin typeface="Calibri Light" panose="020F0302020204030204" pitchFamily="34" charset="0"/>
              </a:rPr>
              <a:t>Spotfire</a:t>
            </a:r>
            <a:r>
              <a:rPr lang="en-US" sz="1400" dirty="0">
                <a:latin typeface="Calibri Light" panose="020F0302020204030204" pitchFamily="34" charset="0"/>
              </a:rPr>
              <a:t> Introduction – What is it? What can Spotfire do for you?</a:t>
            </a:r>
          </a:p>
          <a:p>
            <a:r>
              <a:rPr lang="en-US" sz="1400" dirty="0">
                <a:latin typeface="Calibri Light" panose="020F0302020204030204" pitchFamily="34" charset="0"/>
              </a:rPr>
              <a:t>Introduction to the dashboard &amp; visualization flow</a:t>
            </a:r>
          </a:p>
          <a:p>
            <a:r>
              <a:rPr lang="en-US" sz="1400" dirty="0">
                <a:latin typeface="Calibri Light" panose="020F0302020204030204" pitchFamily="34" charset="0"/>
              </a:rPr>
              <a:t>Basic navigation through a completed report from SPS (or local backup)</a:t>
            </a:r>
          </a:p>
          <a:p>
            <a:r>
              <a:rPr lang="en-US" sz="1400" dirty="0">
                <a:latin typeface="Calibri Light" panose="020F0302020204030204" pitchFamily="34" charset="0"/>
              </a:rPr>
              <a:t>I have data – Now what?</a:t>
            </a:r>
          </a:p>
          <a:p>
            <a:pPr lvl="1"/>
            <a:r>
              <a:rPr lang="en-US" sz="1050" dirty="0">
                <a:solidFill>
                  <a:schemeClr val="tx2">
                    <a:lumMod val="75000"/>
                  </a:schemeClr>
                </a:solidFill>
                <a:latin typeface="Calibri Light" panose="020F0302020204030204" pitchFamily="34" charset="0"/>
              </a:rPr>
              <a:t>Adding multiple pages / Page Navigation</a:t>
            </a:r>
          </a:p>
          <a:p>
            <a:pPr lvl="1"/>
            <a:r>
              <a:rPr lang="en-US" sz="1050" dirty="0">
                <a:solidFill>
                  <a:schemeClr val="tx2">
                    <a:lumMod val="75000"/>
                  </a:schemeClr>
                </a:solidFill>
                <a:latin typeface="Calibri Light" panose="020F0302020204030204" pitchFamily="34" charset="0"/>
              </a:rPr>
              <a:t>Home Screen Options</a:t>
            </a:r>
          </a:p>
          <a:p>
            <a:r>
              <a:rPr lang="en-US" sz="1400" dirty="0">
                <a:latin typeface="Calibri Light" panose="020F0302020204030204" pitchFamily="34" charset="0"/>
              </a:rPr>
              <a:t>What do all the icons mean?</a:t>
            </a:r>
            <a:endParaRPr lang="en-US" sz="1400" b="1" dirty="0">
              <a:latin typeface="Calibri Light" panose="020F0302020204030204" pitchFamily="34" charset="0"/>
            </a:endParaRPr>
          </a:p>
          <a:p>
            <a:pPr marL="0" indent="0">
              <a:buNone/>
            </a:pPr>
            <a:r>
              <a:rPr lang="en-US" sz="1400" b="1" dirty="0">
                <a:solidFill>
                  <a:srgbClr val="C00000"/>
                </a:solidFill>
                <a:latin typeface="Calibri Light" panose="020F0302020204030204" pitchFamily="34" charset="0"/>
              </a:rPr>
              <a:t>LUNCH – 12:00pm</a:t>
            </a:r>
          </a:p>
          <a:p>
            <a:r>
              <a:rPr lang="en-US" sz="1400" dirty="0">
                <a:latin typeface="Calibri Light" panose="020F0302020204030204" pitchFamily="34" charset="0"/>
              </a:rPr>
              <a:t>Follow along with the instructors</a:t>
            </a:r>
          </a:p>
          <a:p>
            <a:pPr lvl="1"/>
            <a:r>
              <a:rPr lang="en-US" sz="1050" dirty="0">
                <a:solidFill>
                  <a:schemeClr val="tx2">
                    <a:lumMod val="75000"/>
                  </a:schemeClr>
                </a:solidFill>
                <a:latin typeface="Calibri Light" panose="020F0302020204030204" pitchFamily="34" charset="0"/>
              </a:rPr>
              <a:t>Create Bar Chart (Colors Introduction)</a:t>
            </a:r>
          </a:p>
          <a:p>
            <a:pPr lvl="1"/>
            <a:r>
              <a:rPr lang="en-US" sz="1050" dirty="0">
                <a:solidFill>
                  <a:schemeClr val="tx2">
                    <a:lumMod val="75000"/>
                  </a:schemeClr>
                </a:solidFill>
                <a:latin typeface="Calibri Light" panose="020F0302020204030204" pitchFamily="34" charset="0"/>
              </a:rPr>
              <a:t>Create Line Chart</a:t>
            </a:r>
          </a:p>
          <a:p>
            <a:pPr lvl="1"/>
            <a:r>
              <a:rPr lang="en-US" sz="1050" dirty="0">
                <a:solidFill>
                  <a:schemeClr val="tx2">
                    <a:lumMod val="75000"/>
                  </a:schemeClr>
                </a:solidFill>
                <a:latin typeface="Calibri Light" panose="020F0302020204030204" pitchFamily="34" charset="0"/>
              </a:rPr>
              <a:t>Create Combination Chart</a:t>
            </a:r>
          </a:p>
          <a:p>
            <a:pPr lvl="1"/>
            <a:r>
              <a:rPr lang="en-US" sz="1050" dirty="0">
                <a:solidFill>
                  <a:schemeClr val="tx2">
                    <a:lumMod val="75000"/>
                  </a:schemeClr>
                </a:solidFill>
                <a:latin typeface="Calibri Light" panose="020F0302020204030204" pitchFamily="34" charset="0"/>
              </a:rPr>
              <a:t>Create Pie Chart</a:t>
            </a:r>
          </a:p>
          <a:p>
            <a:pPr lvl="1"/>
            <a:r>
              <a:rPr lang="en-US" sz="1050" dirty="0">
                <a:solidFill>
                  <a:schemeClr val="tx2">
                    <a:lumMod val="75000"/>
                  </a:schemeClr>
                </a:solidFill>
                <a:latin typeface="Calibri Light" panose="020F0302020204030204" pitchFamily="34" charset="0"/>
              </a:rPr>
              <a:t>Create Tree Map</a:t>
            </a:r>
            <a:endParaRPr lang="en-US" sz="1600" b="1" dirty="0">
              <a:solidFill>
                <a:schemeClr val="tx2">
                  <a:lumMod val="75000"/>
                </a:schemeClr>
              </a:solidFill>
              <a:latin typeface="Calibri Light" panose="020F0302020204030204" pitchFamily="34" charset="0"/>
            </a:endParaRPr>
          </a:p>
          <a:p>
            <a:r>
              <a:rPr lang="en-US" sz="1400" dirty="0">
                <a:latin typeface="Calibri Light" panose="020F0302020204030204" pitchFamily="34" charset="0"/>
              </a:rPr>
              <a:t>Follow along with the instructors</a:t>
            </a:r>
          </a:p>
          <a:p>
            <a:pPr lvl="1"/>
            <a:r>
              <a:rPr lang="en-US" sz="1050" dirty="0">
                <a:solidFill>
                  <a:schemeClr val="tx2">
                    <a:lumMod val="75000"/>
                  </a:schemeClr>
                </a:solidFill>
                <a:latin typeface="Calibri Light" panose="020F0302020204030204" pitchFamily="34" charset="0"/>
              </a:rPr>
              <a:t>Create Table</a:t>
            </a:r>
          </a:p>
          <a:p>
            <a:pPr lvl="1"/>
            <a:r>
              <a:rPr lang="en-US" sz="1050" dirty="0">
                <a:solidFill>
                  <a:schemeClr val="tx2">
                    <a:lumMod val="75000"/>
                  </a:schemeClr>
                </a:solidFill>
                <a:latin typeface="Calibri Light" panose="020F0302020204030204" pitchFamily="34" charset="0"/>
              </a:rPr>
              <a:t>Create Summary Table</a:t>
            </a:r>
          </a:p>
          <a:p>
            <a:pPr lvl="1"/>
            <a:r>
              <a:rPr lang="en-US" sz="1050" dirty="0">
                <a:solidFill>
                  <a:schemeClr val="tx2">
                    <a:lumMod val="75000"/>
                  </a:schemeClr>
                </a:solidFill>
                <a:latin typeface="Calibri Light" panose="020F0302020204030204" pitchFamily="34" charset="0"/>
              </a:rPr>
              <a:t>Create Cross Table</a:t>
            </a:r>
          </a:p>
          <a:p>
            <a:pPr lvl="1"/>
            <a:r>
              <a:rPr lang="en-US" sz="1050" dirty="0">
                <a:solidFill>
                  <a:schemeClr val="tx2">
                    <a:lumMod val="75000"/>
                  </a:schemeClr>
                </a:solidFill>
                <a:latin typeface="Calibri Light" panose="020F0302020204030204" pitchFamily="34" charset="0"/>
              </a:rPr>
              <a:t>Create Text Area</a:t>
            </a:r>
          </a:p>
          <a:p>
            <a:pPr lvl="1"/>
            <a:r>
              <a:rPr lang="en-US" sz="1050" dirty="0">
                <a:solidFill>
                  <a:schemeClr val="tx2">
                    <a:lumMod val="75000"/>
                  </a:schemeClr>
                </a:solidFill>
                <a:latin typeface="Calibri Light" panose="020F0302020204030204" pitchFamily="34" charset="0"/>
              </a:rPr>
              <a:t>Sharing Data Options</a:t>
            </a:r>
          </a:p>
          <a:p>
            <a:pPr marL="0" lvl="1" indent="0">
              <a:buNone/>
            </a:pPr>
            <a:endParaRPr lang="en-US" sz="1000" dirty="0">
              <a:solidFill>
                <a:srgbClr val="002060"/>
              </a:solidFill>
              <a:latin typeface="Calibri Light" panose="020F0302020204030204" pitchFamily="34" charset="0"/>
            </a:endParaRPr>
          </a:p>
          <a:p>
            <a:pPr marL="0" lvl="1" indent="0">
              <a:buNone/>
            </a:pPr>
            <a:r>
              <a:rPr lang="en-US" sz="1400" dirty="0">
                <a:solidFill>
                  <a:srgbClr val="002060"/>
                </a:solidFill>
                <a:latin typeface="Calibri Light" panose="020F0302020204030204" pitchFamily="34" charset="0"/>
              </a:rPr>
              <a:t>Dinner at a good restaurant, like Mendy’s</a:t>
            </a:r>
          </a:p>
          <a:p>
            <a:pPr marL="0" indent="0">
              <a:buNone/>
            </a:pPr>
            <a:endParaRPr lang="en-US" sz="1400" dirty="0">
              <a:latin typeface="Calibri Light" panose="020F0302020204030204" pitchFamily="34" charset="0"/>
            </a:endParaRPr>
          </a:p>
        </p:txBody>
      </p:sp>
      <p:sp>
        <p:nvSpPr>
          <p:cNvPr id="4" name="Title 3"/>
          <p:cNvSpPr>
            <a:spLocks noGrp="1"/>
          </p:cNvSpPr>
          <p:nvPr>
            <p:ph type="title"/>
          </p:nvPr>
        </p:nvSpPr>
        <p:spPr>
          <a:xfrm>
            <a:off x="959176" y="268299"/>
            <a:ext cx="10273029" cy="525332"/>
          </a:xfrm>
        </p:spPr>
        <p:txBody>
          <a:bodyPr/>
          <a:lstStyle/>
          <a:p>
            <a:r>
              <a:rPr lang="en-US" sz="3200" b="1" dirty="0">
                <a:latin typeface="Calibri" panose="020F0502020204030204" pitchFamily="34" charset="0"/>
              </a:rPr>
              <a:t>Itinerary - Day 1</a:t>
            </a:r>
          </a:p>
        </p:txBody>
      </p:sp>
      <p:sp>
        <p:nvSpPr>
          <p:cNvPr id="5" name="TextBox 4"/>
          <p:cNvSpPr txBox="1"/>
          <p:nvPr/>
        </p:nvSpPr>
        <p:spPr>
          <a:xfrm>
            <a:off x="7220309" y="1913818"/>
            <a:ext cx="4175186" cy="2862322"/>
          </a:xfrm>
          <a:prstGeom prst="rect">
            <a:avLst/>
          </a:prstGeom>
          <a:noFill/>
          <a:ln>
            <a:solidFill>
              <a:srgbClr val="C00000"/>
            </a:solidFill>
          </a:ln>
          <a:effectLst>
            <a:glow rad="101600">
              <a:srgbClr val="FF6600">
                <a:alpha val="40000"/>
              </a:srgbClr>
            </a:glow>
          </a:effectLst>
        </p:spPr>
        <p:txBody>
          <a:bodyPr wrap="square" rtlCol="0">
            <a:spAutoFit/>
          </a:bodyPr>
          <a:lstStyle/>
          <a:p>
            <a:r>
              <a:rPr lang="en-US" sz="2000" b="1" dirty="0">
                <a:latin typeface="Calibri" panose="020F0502020204030204" pitchFamily="34" charset="0"/>
              </a:rPr>
              <a:t>Helpful Tips:</a:t>
            </a:r>
          </a:p>
          <a:p>
            <a:r>
              <a:rPr lang="en-US" sz="2000" i="1" dirty="0">
                <a:solidFill>
                  <a:srgbClr val="002060"/>
                </a:solidFill>
                <a:latin typeface="Calibri Light" panose="020F0302020204030204" pitchFamily="34" charset="0"/>
                <a:ea typeface="Cracked" charset="0"/>
                <a:cs typeface="Cracked" charset="0"/>
              </a:rPr>
              <a:t>To avoid having to take this class again…</a:t>
            </a:r>
          </a:p>
          <a:p>
            <a:endParaRPr lang="en-US" sz="2000"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take lots of notes!</a:t>
            </a:r>
            <a:endParaRPr lang="en-US"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ask questions if you feel lost</a:t>
            </a:r>
            <a:endParaRPr lang="en-US"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do not try to think ahead</a:t>
            </a:r>
            <a:endParaRPr lang="en-US"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a:t>
            </a:r>
            <a:r>
              <a:rPr lang="en-US" sz="2000" b="1" dirty="0">
                <a:solidFill>
                  <a:srgbClr val="4E2E89"/>
                </a:solidFill>
                <a:latin typeface="Calibri" panose="020F0502020204030204" pitchFamily="34" charset="0"/>
              </a:rPr>
              <a:t>BE HERE NOW</a:t>
            </a:r>
          </a:p>
        </p:txBody>
      </p:sp>
    </p:spTree>
    <p:extLst>
      <p:ext uri="{BB962C8B-B14F-4D97-AF65-F5344CB8AC3E}">
        <p14:creationId xmlns:p14="http://schemas.microsoft.com/office/powerpoint/2010/main" val="4333379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76" y="268299"/>
            <a:ext cx="10762561" cy="463222"/>
          </a:xfrm>
        </p:spPr>
        <p:txBody>
          <a:bodyPr/>
          <a:lstStyle/>
          <a:p>
            <a:r>
              <a:rPr lang="en-US" b="1" dirty="0"/>
              <a:t>#3 Creating a Combination Chart: </a:t>
            </a:r>
            <a:r>
              <a:rPr lang="en-US" sz="1600" i="1" dirty="0">
                <a:latin typeface="Calibri" panose="020F0502020204030204" pitchFamily="34" charset="0"/>
              </a:rPr>
              <a:t>Follow Along with the Instructions</a:t>
            </a:r>
            <a:endParaRPr lang="en-US" b="1" i="1" dirty="0"/>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30</a:t>
            </a:fld>
            <a:endParaRPr lang="en-US" dirty="0">
              <a:ea typeface="ＭＳ Ｐゴシック" pitchFamily="34" charset="-128"/>
            </a:endParaRPr>
          </a:p>
        </p:txBody>
      </p:sp>
      <p:pic>
        <p:nvPicPr>
          <p:cNvPr id="5" name="Picture 4"/>
          <p:cNvPicPr>
            <a:picLocks/>
          </p:cNvPicPr>
          <p:nvPr/>
        </p:nvPicPr>
        <p:blipFill>
          <a:blip r:embed="rId2">
            <a:extLst>
              <a:ext uri="{28A0092B-C50C-407E-A947-70E740481C1C}">
                <a14:useLocalDpi xmlns:a14="http://schemas.microsoft.com/office/drawing/2010/main" val="0"/>
              </a:ext>
            </a:extLst>
          </a:blip>
          <a:stretch>
            <a:fillRect/>
          </a:stretch>
        </p:blipFill>
        <p:spPr>
          <a:xfrm>
            <a:off x="647700" y="635000"/>
            <a:ext cx="10883900" cy="5461000"/>
          </a:xfrm>
          <a:prstGeom prst="rect">
            <a:avLst/>
          </a:prstGeom>
        </p:spPr>
      </p:pic>
    </p:spTree>
    <p:extLst>
      <p:ext uri="{BB962C8B-B14F-4D97-AF65-F5344CB8AC3E}">
        <p14:creationId xmlns:p14="http://schemas.microsoft.com/office/powerpoint/2010/main" val="195301360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31</a:t>
            </a:fld>
            <a:endParaRPr lang="en-US" dirty="0">
              <a:ea typeface="ＭＳ Ｐゴシック" pitchFamily="34" charset="-128"/>
            </a:endParaRPr>
          </a:p>
        </p:txBody>
      </p:sp>
      <p:sp>
        <p:nvSpPr>
          <p:cNvPr id="5" name="Rectangle 4"/>
          <p:cNvSpPr/>
          <p:nvPr/>
        </p:nvSpPr>
        <p:spPr>
          <a:xfrm>
            <a:off x="1478504" y="254459"/>
            <a:ext cx="5522797" cy="6436698"/>
          </a:xfrm>
          <a:prstGeom prst="rect">
            <a:avLst/>
          </a:prstGeom>
        </p:spPr>
        <p:txBody>
          <a:bodyPr wrap="square">
            <a:spAutoFit/>
          </a:bodyPr>
          <a:lstStyle/>
          <a:p>
            <a:pPr>
              <a:lnSpc>
                <a:spcPct val="107000"/>
              </a:lnSpc>
              <a:spcAft>
                <a:spcPts val="800"/>
              </a:spcAft>
            </a:pPr>
            <a:r>
              <a:rPr lang="en-US" sz="28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Creating a Combination Chart:</a:t>
            </a:r>
            <a:r>
              <a:rPr lang="en-US" b="1"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Combination Chart</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icon (#30 in the Spotfire Icon Glossary)</a:t>
            </a: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Category Axis (X)</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Origin District</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Filers icon</a:t>
            </a:r>
            <a:r>
              <a:rPr lang="en-US" sz="1200" dirty="0">
                <a:latin typeface="Calibri" panose="020F0502020204030204" pitchFamily="34" charset="0"/>
                <a:ea typeface="Calibri" panose="020F0502020204030204" pitchFamily="34" charset="0"/>
                <a:cs typeface="Times New Roman" panose="02020603050405020304" pitchFamily="18" charset="0"/>
              </a:rPr>
              <a:t>, under the “Type to search filters” box, click on the arrow and make sure the Top Claimants data is highlighted.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Uncheck</a:t>
            </a:r>
            <a:r>
              <a:rPr lang="en-US" sz="1200" dirty="0">
                <a:latin typeface="Calibri" panose="020F0502020204030204" pitchFamily="34" charset="0"/>
                <a:ea typeface="Calibri" panose="020F0502020204030204" pitchFamily="34" charset="0"/>
                <a:cs typeface="Times New Roman" panose="02020603050405020304" pitchFamily="18" charset="0"/>
              </a:rPr>
              <a:t> all boxes except for mainland US regions.  Close filters panel.</a:t>
            </a: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Value Axis (Y)</a:t>
            </a:r>
            <a:r>
              <a:rPr lang="en-US" sz="1200" dirty="0">
                <a:latin typeface="Calibri" panose="020F0502020204030204" pitchFamily="34" charset="0"/>
                <a:ea typeface="Calibri" panose="020F0502020204030204" pitchFamily="34" charset="0"/>
                <a:cs typeface="Times New Roman" panose="02020603050405020304" pitchFamily="18" charset="0"/>
              </a:rPr>
              <a:t> = Claims Filed Dollars, Aggregation = Avg (Average) / Display Name = “Average Filed”</a:t>
            </a:r>
          </a:p>
          <a:p>
            <a:pPr marL="342900" marR="0" lvl="0" indent="-342900">
              <a:spcBef>
                <a:spcPts val="0"/>
              </a:spcBef>
              <a:spcAft>
                <a:spcPts val="0"/>
              </a:spcAft>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Value Axis (Y, second axis) </a:t>
            </a:r>
            <a:r>
              <a:rPr lang="en-US" sz="1200" dirty="0">
                <a:latin typeface="Calibri" panose="020F0502020204030204" pitchFamily="34" charset="0"/>
                <a:ea typeface="Calibri" panose="020F0502020204030204" pitchFamily="34" charset="0"/>
                <a:cs typeface="Times New Roman" panose="02020603050405020304" pitchFamily="18" charset="0"/>
              </a:rPr>
              <a:t>= Claims Paid Dollars, Aggregation = Avg (Average) / Display Name = “Average Paid”</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Properties, General, Title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“Top 3 Average Filed vs Average Paid”</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Properties</a:t>
            </a:r>
            <a:r>
              <a:rPr lang="en-US" sz="1200" dirty="0">
                <a:latin typeface="Calibri" panose="020F0502020204030204" pitchFamily="34" charset="0"/>
                <a:ea typeface="Calibri" panose="020F0502020204030204" pitchFamily="34" charset="0"/>
                <a:cs typeface="Times New Roman" panose="02020603050405020304" pitchFamily="18" charset="0"/>
              </a:rPr>
              <a:t>, Show/Hide Items, Add, Column = Claims _Paid_Dollars, Aggregation = Avg (Average), Rule type = Top, Value = 3</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Properties</a:t>
            </a:r>
            <a:r>
              <a:rPr lang="en-US" sz="1200" dirty="0">
                <a:latin typeface="Calibri" panose="020F0502020204030204" pitchFamily="34" charset="0"/>
                <a:ea typeface="Calibri" panose="020F0502020204030204" pitchFamily="34" charset="0"/>
                <a:cs typeface="Times New Roman" panose="02020603050405020304" pitchFamily="18" charset="0"/>
              </a:rPr>
              <a:t>, Appearance, Line width = 8, use slider to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increase marker size</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Average Filed </a:t>
            </a:r>
            <a:r>
              <a:rPr lang="en-US" sz="1200" dirty="0">
                <a:latin typeface="Calibri" panose="020F0502020204030204" pitchFamily="34" charset="0"/>
                <a:ea typeface="Calibri" panose="020F0502020204030204" pitchFamily="34" charset="0"/>
                <a:cs typeface="Times New Roman" panose="02020603050405020304" pitchFamily="18" charset="0"/>
              </a:rPr>
              <a:t>icon under “Series by” in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legend</a:t>
            </a:r>
            <a:r>
              <a:rPr lang="en-US" sz="1200" dirty="0">
                <a:latin typeface="Calibri" panose="020F0502020204030204" pitchFamily="34" charset="0"/>
                <a:ea typeface="Calibri" panose="020F0502020204030204" pitchFamily="34" charset="0"/>
                <a:cs typeface="Times New Roman" panose="02020603050405020304" pitchFamily="18" charset="0"/>
              </a:rPr>
              <a:t>, Show as lines,  click on the color wheel at the bottom left, enter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“FF6600”</a:t>
            </a:r>
            <a:r>
              <a:rPr lang="en-US" sz="1200" dirty="0">
                <a:latin typeface="Calibri" panose="020F0502020204030204" pitchFamily="34" charset="0"/>
                <a:ea typeface="Calibri" panose="020F0502020204030204" pitchFamily="34" charset="0"/>
                <a:cs typeface="Times New Roman" panose="02020603050405020304" pitchFamily="18" charset="0"/>
              </a:rPr>
              <a:t> in the # entry box to change the color to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FedEx orange</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the Average Paid icon under “Series by” in the legend, show as bars, click on the color wheel at the bottom left, enter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“4D148C”</a:t>
            </a:r>
            <a:r>
              <a:rPr lang="en-US" sz="1200" dirty="0">
                <a:latin typeface="Calibri" panose="020F0502020204030204" pitchFamily="34" charset="0"/>
                <a:ea typeface="Calibri" panose="020F0502020204030204" pitchFamily="34" charset="0"/>
                <a:cs typeface="Times New Roman" panose="02020603050405020304" pitchFamily="18" charset="0"/>
              </a:rPr>
              <a:t> in the # entry box to change the color to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FedEx purple</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Properties, Labels, Show labels for = All, uncheck “Show bar labels”, check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“Show line marker labels”</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Properties, Fonts, Labels, Size = 20, Bold = Yes</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“Show/Hide Controls”</a:t>
            </a:r>
            <a:r>
              <a:rPr lang="en-US" sz="1200" dirty="0">
                <a:latin typeface="Calibri" panose="020F0502020204030204" pitchFamily="34" charset="0"/>
                <a:ea typeface="Calibri" panose="020F0502020204030204" pitchFamily="34" charset="0"/>
                <a:cs typeface="Times New Roman" panose="02020603050405020304" pitchFamily="18" charset="0"/>
              </a:rPr>
              <a:t> (appears when you hover over the upper right corner, uncheck everything but “Title Bar”, “Legend”, and “Scale Labels”</a:t>
            </a:r>
          </a:p>
          <a:p>
            <a:pPr marL="342900" marR="0" lvl="0" indent="-342900">
              <a:spcBef>
                <a:spcPts val="0"/>
              </a:spcBef>
              <a:spcAft>
                <a:spcPts val="0"/>
              </a:spcAft>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Properties, Legend, uncheck everything but “Series by”, click on the words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“Series by”</a:t>
            </a:r>
            <a:r>
              <a:rPr lang="en-US" sz="1200" dirty="0">
                <a:latin typeface="Calibri" panose="020F0502020204030204" pitchFamily="34" charset="0"/>
                <a:ea typeface="Calibri" panose="020F0502020204030204" pitchFamily="34" charset="0"/>
                <a:cs typeface="Times New Roman" panose="02020603050405020304" pitchFamily="18" charset="0"/>
              </a:rPr>
              <a:t>, uncheck “Show title”, and ‘Show axis selector”</a:t>
            </a:r>
          </a:p>
          <a:p>
            <a:pPr marR="0" lvl="0">
              <a:spcBef>
                <a:spcPts val="0"/>
              </a:spcBef>
              <a:spcAft>
                <a:spcPts val="0"/>
              </a:spcAft>
              <a:buSzPts val="1000"/>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1057880" y="716861"/>
            <a:ext cx="420624" cy="4572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1925" y="716861"/>
            <a:ext cx="4530299" cy="2273079"/>
          </a:xfrm>
          <a:prstGeom prst="rect">
            <a:avLst/>
          </a:prstGeom>
        </p:spPr>
      </p:pic>
      <p:sp>
        <p:nvSpPr>
          <p:cNvPr id="6" name="TextBox 5"/>
          <p:cNvSpPr txBox="1"/>
          <p:nvPr/>
        </p:nvSpPr>
        <p:spPr>
          <a:xfrm>
            <a:off x="6084444" y="409084"/>
            <a:ext cx="3765070" cy="307777"/>
          </a:xfrm>
          <a:prstGeom prst="rect">
            <a:avLst/>
          </a:prstGeom>
          <a:noFill/>
        </p:spPr>
        <p:txBody>
          <a:bodyPr wrap="none" rtlCol="0">
            <a:spAutoFit/>
          </a:bodyPr>
          <a:lstStyle/>
          <a:p>
            <a:r>
              <a:rPr lang="en-US" sz="1400" dirty="0">
                <a:latin typeface="Calibri" panose="020F0502020204030204" pitchFamily="34" charset="0"/>
                <a:ea typeface="Calibri" panose="020F0502020204030204" pitchFamily="34" charset="0"/>
                <a:cs typeface="Times New Roman" panose="02020603050405020304" pitchFamily="18" charset="0"/>
              </a:rPr>
              <a:t>SpotfireClassTestData / Top Claimants Worksheet</a:t>
            </a:r>
          </a:p>
        </p:txBody>
      </p:sp>
    </p:spTree>
    <p:extLst>
      <p:ext uri="{BB962C8B-B14F-4D97-AF65-F5344CB8AC3E}">
        <p14:creationId xmlns:p14="http://schemas.microsoft.com/office/powerpoint/2010/main" val="35413760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76" y="268298"/>
            <a:ext cx="9177601" cy="514127"/>
          </a:xfrm>
        </p:spPr>
        <p:txBody>
          <a:bodyPr/>
          <a:lstStyle/>
          <a:p>
            <a:r>
              <a:rPr lang="en-US" b="1" dirty="0"/>
              <a:t>#4 Creating a Pie Chart: </a:t>
            </a:r>
            <a:r>
              <a:rPr lang="en-US" sz="1600" i="1" dirty="0">
                <a:latin typeface="Calibri" panose="020F0502020204030204" pitchFamily="34" charset="0"/>
              </a:rPr>
              <a:t>Follow Along with the Instructions</a:t>
            </a:r>
            <a:endParaRPr lang="en-US" b="1" dirty="0"/>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32</a:t>
            </a:fld>
            <a:endParaRPr lang="en-US" dirty="0">
              <a:ea typeface="ＭＳ Ｐゴシック" pitchFamily="34" charset="-12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993" y="1092114"/>
            <a:ext cx="9760857" cy="4891038"/>
          </a:xfrm>
          <a:prstGeom prst="rect">
            <a:avLst/>
          </a:prstGeom>
        </p:spPr>
      </p:pic>
    </p:spTree>
    <p:extLst>
      <p:ext uri="{BB962C8B-B14F-4D97-AF65-F5344CB8AC3E}">
        <p14:creationId xmlns:p14="http://schemas.microsoft.com/office/powerpoint/2010/main" val="387572899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33</a:t>
            </a:fld>
            <a:endParaRPr lang="en-US" dirty="0">
              <a:ea typeface="ＭＳ Ｐゴシック" pitchFamily="34" charset="-128"/>
            </a:endParaRPr>
          </a:p>
        </p:txBody>
      </p:sp>
      <p:sp>
        <p:nvSpPr>
          <p:cNvPr id="5" name="Rectangle 4"/>
          <p:cNvSpPr/>
          <p:nvPr/>
        </p:nvSpPr>
        <p:spPr>
          <a:xfrm>
            <a:off x="1478504" y="254459"/>
            <a:ext cx="5522797" cy="4859472"/>
          </a:xfrm>
          <a:prstGeom prst="rect">
            <a:avLst/>
          </a:prstGeom>
        </p:spPr>
        <p:txBody>
          <a:bodyPr wrap="square">
            <a:spAutoFit/>
          </a:bodyPr>
          <a:lstStyle/>
          <a:p>
            <a:pPr>
              <a:lnSpc>
                <a:spcPct val="107000"/>
              </a:lnSpc>
              <a:spcAft>
                <a:spcPts val="800"/>
              </a:spcAft>
            </a:pPr>
            <a:r>
              <a:rPr lang="en-US" sz="28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Creating a Pie Chart:</a:t>
            </a:r>
            <a:r>
              <a:rPr lang="en-US" b="1"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Pie Chart</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icon (#31 in the Spotfire Icon Glossary)</a:t>
            </a:r>
          </a:p>
          <a:p>
            <a:pPr>
              <a:lnSpc>
                <a:spcPct val="107000"/>
              </a:lnSpc>
              <a:spcAft>
                <a:spcPts val="80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Properties, General, Title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“Damage vs Shortage”</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Mark (select) </a:t>
            </a:r>
            <a:r>
              <a:rPr lang="en-US" sz="1200" dirty="0">
                <a:latin typeface="Calibri" panose="020F0502020204030204" pitchFamily="34" charset="0"/>
                <a:ea typeface="Calibri" panose="020F0502020204030204" pitchFamily="34" charset="0"/>
                <a:cs typeface="Times New Roman" panose="02020603050405020304" pitchFamily="18" charset="0"/>
              </a:rPr>
              <a:t>the sections that represent Damage (light blue) &amp; Damage-refused (green)</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Right-click,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Group from Marked Categories</a:t>
            </a:r>
            <a:r>
              <a:rPr lang="en-US" sz="1200" dirty="0">
                <a:latin typeface="Calibri" panose="020F0502020204030204" pitchFamily="34" charset="0"/>
                <a:ea typeface="Calibri" panose="020F0502020204030204" pitchFamily="34" charset="0"/>
                <a:cs typeface="Times New Roman" panose="02020603050405020304" pitchFamily="18" charset="0"/>
              </a:rPr>
              <a:t>, rename to “All Damage”</a:t>
            </a:r>
          </a:p>
          <a:p>
            <a:pPr marL="342900" indent="-342900">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Color by</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Failure Type, click on the yellow dot next to “All Damage”, and change to FedEx purple = “4D148C”.</a:t>
            </a:r>
          </a:p>
          <a:p>
            <a:pPr marL="342900" indent="-342900">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Color by</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 Failure Type, click on the red dot next to “Shortage”, and change to FedEx orange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“FF6600”</a:t>
            </a:r>
            <a:r>
              <a:rPr lang="en-US" sz="1200" dirty="0">
                <a:latin typeface="Calibri" panose="020F0502020204030204" pitchFamily="34" charset="0"/>
                <a:ea typeface="Calibri" panose="020F0502020204030204" pitchFamily="34" charset="0"/>
                <a:cs typeface="Times New Roman" panose="02020603050405020304" pitchFamily="18" charset="0"/>
              </a:rPr>
              <a:t>.</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Properties, Labels, Check box for “Sector category”, label position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Inside pie</a:t>
            </a:r>
            <a:r>
              <a:rPr lang="en-US" sz="1200" dirty="0">
                <a:latin typeface="Calibri" panose="020F0502020204030204" pitchFamily="34" charset="0"/>
                <a:ea typeface="Calibri" panose="020F0502020204030204" pitchFamily="34" charset="0"/>
                <a:cs typeface="Times New Roman" panose="02020603050405020304" pitchFamily="18" charset="0"/>
              </a:rPr>
              <a:t>, show labels for All</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Properties, size,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make pie size as large as it gets</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a:buSzPts val="1000"/>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buSzPts val="1000"/>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4569540" y="409084"/>
            <a:ext cx="3765070" cy="307777"/>
          </a:xfrm>
          <a:prstGeom prst="rect">
            <a:avLst/>
          </a:prstGeom>
          <a:noFill/>
        </p:spPr>
        <p:txBody>
          <a:bodyPr wrap="none" rtlCol="0">
            <a:spAutoFit/>
          </a:bodyPr>
          <a:lstStyle/>
          <a:p>
            <a:r>
              <a:rPr lang="en-US" sz="1400" dirty="0">
                <a:latin typeface="Calibri" panose="020F0502020204030204" pitchFamily="34" charset="0"/>
                <a:ea typeface="Calibri" panose="020F0502020204030204" pitchFamily="34" charset="0"/>
                <a:cs typeface="Times New Roman" panose="02020603050405020304" pitchFamily="18" charset="0"/>
              </a:rPr>
              <a:t>SpotfireClassTestData / Top Claimants Worksheet</a:t>
            </a:r>
          </a:p>
        </p:txBody>
      </p:sp>
      <p:pic>
        <p:nvPicPr>
          <p:cNvPr id="2" name="Picture 1"/>
          <p:cNvPicPr>
            <a:picLocks noChangeAspect="1"/>
          </p:cNvPicPr>
          <p:nvPr/>
        </p:nvPicPr>
        <p:blipFill>
          <a:blip r:embed="rId2"/>
          <a:stretch>
            <a:fillRect/>
          </a:stretch>
        </p:blipFill>
        <p:spPr>
          <a:xfrm>
            <a:off x="1006935" y="716861"/>
            <a:ext cx="522515" cy="457200"/>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6305" y="871486"/>
            <a:ext cx="4841164" cy="2425844"/>
          </a:xfrm>
          <a:prstGeom prst="rect">
            <a:avLst/>
          </a:prstGeom>
        </p:spPr>
      </p:pic>
    </p:spTree>
    <p:extLst>
      <p:ext uri="{BB962C8B-B14F-4D97-AF65-F5344CB8AC3E}">
        <p14:creationId xmlns:p14="http://schemas.microsoft.com/office/powerpoint/2010/main" val="390391490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76" y="268298"/>
            <a:ext cx="9290813" cy="514127"/>
          </a:xfrm>
        </p:spPr>
        <p:txBody>
          <a:bodyPr/>
          <a:lstStyle/>
          <a:p>
            <a:r>
              <a:rPr lang="en-US" b="1" dirty="0"/>
              <a:t>#5 Creating a Treemap: </a:t>
            </a:r>
            <a:r>
              <a:rPr lang="en-US" sz="1600" i="1" dirty="0">
                <a:latin typeface="Calibri" panose="020F0502020204030204" pitchFamily="34" charset="0"/>
              </a:rPr>
              <a:t>Follow Along with the Instructions</a:t>
            </a:r>
            <a:r>
              <a:rPr lang="en-US" sz="1600" dirty="0"/>
              <a:t>  </a:t>
            </a:r>
            <a:endParaRPr lang="en-US" dirty="0"/>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34</a:t>
            </a:fld>
            <a:endParaRPr lang="en-US" dirty="0">
              <a:ea typeface="ＭＳ Ｐゴシック" pitchFamily="34" charset="-12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240" y="939799"/>
            <a:ext cx="9682480" cy="4851764"/>
          </a:xfrm>
          <a:prstGeom prst="rect">
            <a:avLst/>
          </a:prstGeom>
        </p:spPr>
      </p:pic>
    </p:spTree>
    <p:extLst>
      <p:ext uri="{BB962C8B-B14F-4D97-AF65-F5344CB8AC3E}">
        <p14:creationId xmlns:p14="http://schemas.microsoft.com/office/powerpoint/2010/main" val="60274331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35</a:t>
            </a:fld>
            <a:endParaRPr lang="en-US" dirty="0">
              <a:ea typeface="ＭＳ Ｐゴシック" pitchFamily="34" charset="-128"/>
            </a:endParaRPr>
          </a:p>
        </p:txBody>
      </p:sp>
      <p:sp>
        <p:nvSpPr>
          <p:cNvPr id="5" name="Rectangle 4"/>
          <p:cNvSpPr/>
          <p:nvPr/>
        </p:nvSpPr>
        <p:spPr>
          <a:xfrm>
            <a:off x="1478504" y="254459"/>
            <a:ext cx="5522797" cy="4990149"/>
          </a:xfrm>
          <a:prstGeom prst="rect">
            <a:avLst/>
          </a:prstGeom>
        </p:spPr>
        <p:txBody>
          <a:bodyPr wrap="square">
            <a:spAutoFit/>
          </a:bodyPr>
          <a:lstStyle/>
          <a:p>
            <a:pPr>
              <a:lnSpc>
                <a:spcPct val="107000"/>
              </a:lnSpc>
              <a:spcAft>
                <a:spcPts val="800"/>
              </a:spcAft>
            </a:pPr>
            <a:r>
              <a:rPr lang="en-US" sz="28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Creating a Treemap:</a:t>
            </a:r>
            <a:r>
              <a:rPr lang="en-US" b="1"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Treemap</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icon (#35 in the Spotfire Icon Glossary)</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In the Legend,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Data table:</a:t>
            </a:r>
            <a:r>
              <a:rPr lang="en-US" sz="1200" dirty="0">
                <a:latin typeface="Calibri" panose="020F0502020204030204" pitchFamily="34" charset="0"/>
                <a:ea typeface="Calibri" panose="020F0502020204030204" pitchFamily="34" charset="0"/>
                <a:cs typeface="Times New Roman" panose="02020603050405020304" pitchFamily="18" charset="0"/>
              </a:rPr>
              <a:t>  SpotfireClassTestData – Parker Hannifin</a:t>
            </a:r>
          </a:p>
          <a:p>
            <a:pPr marL="342900" indent="-342900">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Color by Pro</a:t>
            </a:r>
            <a:r>
              <a:rPr lang="en-US" sz="1200" dirty="0">
                <a:latin typeface="Calibri" panose="020F0502020204030204" pitchFamily="34" charset="0"/>
                <a:ea typeface="Calibri" panose="020F0502020204030204" pitchFamily="34" charset="0"/>
                <a:cs typeface="Times New Roman" panose="02020603050405020304" pitchFamily="18" charset="0"/>
              </a:rPr>
              <a:t>, Aggregation = Count</a:t>
            </a:r>
          </a:p>
          <a:p>
            <a:pPr marL="342900" indent="-342900">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Size by Pro</a:t>
            </a:r>
            <a:r>
              <a:rPr lang="en-US" sz="1200" dirty="0">
                <a:latin typeface="Calibri" panose="020F0502020204030204" pitchFamily="34" charset="0"/>
                <a:ea typeface="Calibri" panose="020F0502020204030204" pitchFamily="34" charset="0"/>
                <a:cs typeface="Times New Roman" panose="02020603050405020304" pitchFamily="18" charset="0"/>
              </a:rPr>
              <a:t>, Aggregation = Count</a:t>
            </a:r>
          </a:p>
          <a:p>
            <a:pPr marL="342900" indent="-342900">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Hierarchy</a:t>
            </a:r>
            <a:r>
              <a:rPr lang="en-US" sz="1200" dirty="0">
                <a:latin typeface="Calibri" panose="020F0502020204030204" pitchFamily="34" charset="0"/>
                <a:ea typeface="Calibri" panose="020F0502020204030204" pitchFamily="34" charset="0"/>
                <a:cs typeface="Times New Roman" panose="02020603050405020304" pitchFamily="18" charset="0"/>
              </a:rPr>
              <a:t> = DEST</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Properties, Colors, Color mode = Gradient, change Max to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FedEx orange</a:t>
            </a:r>
            <a:r>
              <a:rPr lang="en-US" sz="1200" dirty="0">
                <a:latin typeface="Calibri" panose="020F0502020204030204" pitchFamily="34" charset="0"/>
                <a:ea typeface="Calibri" panose="020F0502020204030204" pitchFamily="34" charset="0"/>
                <a:cs typeface="Times New Roman" panose="02020603050405020304" pitchFamily="18" charset="0"/>
              </a:rPr>
              <a:t>, Red = 255, Green = 102, Blue = 0</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Colors, change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Min to light blue</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Properties,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Tooltip</a:t>
            </a:r>
            <a:r>
              <a:rPr lang="en-US" sz="1200" dirty="0">
                <a:latin typeface="Calibri" panose="020F0502020204030204" pitchFamily="34" charset="0"/>
                <a:ea typeface="Calibri" panose="020F0502020204030204" pitchFamily="34" charset="0"/>
                <a:cs typeface="Times New Roman" panose="02020603050405020304" pitchFamily="18" charset="0"/>
              </a:rPr>
              <a:t>, uncheck all boxes</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Column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CONSIGNEE NAME</a:t>
            </a:r>
            <a:r>
              <a:rPr lang="en-US" sz="1200" dirty="0">
                <a:latin typeface="Calibri" panose="020F0502020204030204" pitchFamily="34" charset="0"/>
                <a:ea typeface="Calibri" panose="020F0502020204030204" pitchFamily="34" charset="0"/>
                <a:cs typeface="Times New Roman" panose="02020603050405020304" pitchFamily="18" charset="0"/>
              </a:rPr>
              <a:t>, Aggregation = Most Common, Name = “Top Consignee”</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Column PRO, Aggregation = Count, Name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“Total Exceptions”</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Properties, General,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Title</a:t>
            </a:r>
            <a:r>
              <a:rPr lang="en-US" sz="1200" dirty="0">
                <a:latin typeface="Calibri" panose="020F0502020204030204" pitchFamily="34" charset="0"/>
                <a:ea typeface="Calibri" panose="020F0502020204030204" pitchFamily="34" charset="0"/>
                <a:cs typeface="Times New Roman" panose="02020603050405020304" pitchFamily="18" charset="0"/>
              </a:rPr>
              <a:t> = “Total Exceptions by DEST”</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Legend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(appears in upper right corner)</a:t>
            </a:r>
            <a:r>
              <a:rPr lang="en-US" sz="1200" dirty="0">
                <a:latin typeface="Calibri" panose="020F0502020204030204" pitchFamily="34" charset="0"/>
                <a:ea typeface="Calibri" panose="020F0502020204030204" pitchFamily="34" charset="0"/>
                <a:cs typeface="Times New Roman" panose="02020603050405020304" pitchFamily="18" charset="0"/>
              </a:rPr>
              <a:t> to toggle the legend off</a:t>
            </a:r>
          </a:p>
          <a:p>
            <a:pPr>
              <a:buSzPts val="1000"/>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buSzPts val="1000"/>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buSzPts val="1000"/>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4774258" y="409084"/>
            <a:ext cx="3870868" cy="307777"/>
          </a:xfrm>
          <a:prstGeom prst="rect">
            <a:avLst/>
          </a:prstGeom>
          <a:noFill/>
        </p:spPr>
        <p:txBody>
          <a:bodyPr wrap="none" rtlCol="0">
            <a:spAutoFit/>
          </a:bodyPr>
          <a:lstStyle/>
          <a:p>
            <a:r>
              <a:rPr lang="en-US" sz="1400" dirty="0">
                <a:latin typeface="Calibri" panose="020F0502020204030204" pitchFamily="34" charset="0"/>
                <a:ea typeface="Calibri" panose="020F0502020204030204" pitchFamily="34" charset="0"/>
                <a:cs typeface="Times New Roman" panose="02020603050405020304" pitchFamily="18" charset="0"/>
              </a:rPr>
              <a:t>SpotfireClassTestData / Parker Hannifin Worksheet</a:t>
            </a:r>
          </a:p>
        </p:txBody>
      </p:sp>
      <p:pic>
        <p:nvPicPr>
          <p:cNvPr id="4" name="Picture 3"/>
          <p:cNvPicPr>
            <a:picLocks noChangeAspect="1"/>
          </p:cNvPicPr>
          <p:nvPr/>
        </p:nvPicPr>
        <p:blipFill>
          <a:blip r:embed="rId2"/>
          <a:stretch>
            <a:fillRect/>
          </a:stretch>
        </p:blipFill>
        <p:spPr>
          <a:xfrm>
            <a:off x="1018802" y="716861"/>
            <a:ext cx="457200" cy="4572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8005" y="945461"/>
            <a:ext cx="4090537" cy="2049715"/>
          </a:xfrm>
          <a:prstGeom prst="rect">
            <a:avLst/>
          </a:prstGeom>
        </p:spPr>
      </p:pic>
    </p:spTree>
    <p:extLst>
      <p:ext uri="{BB962C8B-B14F-4D97-AF65-F5344CB8AC3E}">
        <p14:creationId xmlns:p14="http://schemas.microsoft.com/office/powerpoint/2010/main" val="239284799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76" y="268298"/>
            <a:ext cx="9681942" cy="514127"/>
          </a:xfrm>
        </p:spPr>
        <p:txBody>
          <a:bodyPr/>
          <a:lstStyle/>
          <a:p>
            <a:r>
              <a:rPr lang="en-US" b="1" dirty="0"/>
              <a:t>#7 Creating a Text Area: </a:t>
            </a:r>
            <a:r>
              <a:rPr lang="en-US" sz="1600" i="1" dirty="0">
                <a:latin typeface="Calibri" panose="020F0502020204030204" pitchFamily="34" charset="0"/>
              </a:rPr>
              <a:t>Follow Along with the Instructions</a:t>
            </a:r>
            <a:endParaRPr lang="en-US" dirty="0"/>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36</a:t>
            </a:fld>
            <a:endParaRPr lang="en-US" dirty="0">
              <a:ea typeface="ＭＳ Ｐゴシック" pitchFamily="34" charset="-128"/>
            </a:endParaRPr>
          </a:p>
        </p:txBody>
      </p:sp>
      <p:pic>
        <p:nvPicPr>
          <p:cNvPr id="7" name="Picture 6"/>
          <p:cNvPicPr>
            <a:picLocks noChangeAspect="1"/>
          </p:cNvPicPr>
          <p:nvPr/>
        </p:nvPicPr>
        <p:blipFill>
          <a:blip r:embed="rId2"/>
          <a:stretch>
            <a:fillRect/>
          </a:stretch>
        </p:blipFill>
        <p:spPr>
          <a:xfrm>
            <a:off x="1062445" y="992095"/>
            <a:ext cx="9820547" cy="5009471"/>
          </a:xfrm>
          <a:prstGeom prst="rect">
            <a:avLst/>
          </a:prstGeom>
        </p:spPr>
      </p:pic>
    </p:spTree>
    <p:extLst>
      <p:ext uri="{BB962C8B-B14F-4D97-AF65-F5344CB8AC3E}">
        <p14:creationId xmlns:p14="http://schemas.microsoft.com/office/powerpoint/2010/main" val="289540246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37</a:t>
            </a:fld>
            <a:endParaRPr lang="en-US" dirty="0">
              <a:ea typeface="ＭＳ Ｐゴシック" pitchFamily="34" charset="-128"/>
            </a:endParaRPr>
          </a:p>
        </p:txBody>
      </p:sp>
      <p:sp>
        <p:nvSpPr>
          <p:cNvPr id="5" name="Rectangle 4"/>
          <p:cNvSpPr/>
          <p:nvPr/>
        </p:nvSpPr>
        <p:spPr>
          <a:xfrm>
            <a:off x="1478504" y="254459"/>
            <a:ext cx="5522797" cy="6306022"/>
          </a:xfrm>
          <a:prstGeom prst="rect">
            <a:avLst/>
          </a:prstGeom>
        </p:spPr>
        <p:txBody>
          <a:bodyPr wrap="square">
            <a:spAutoFit/>
          </a:bodyPr>
          <a:lstStyle/>
          <a:p>
            <a:pPr>
              <a:lnSpc>
                <a:spcPct val="107000"/>
              </a:lnSpc>
              <a:spcAft>
                <a:spcPts val="800"/>
              </a:spcAft>
            </a:pPr>
            <a:r>
              <a:rPr lang="en-US" sz="28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Creating a Text Area:</a:t>
            </a:r>
            <a:r>
              <a:rPr lang="en-US" b="1"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Text Area</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icon (#41 in the Spotfire Icon Glossary)</a:t>
            </a:r>
          </a:p>
          <a:p>
            <a:pPr>
              <a:lnSpc>
                <a:spcPct val="107000"/>
              </a:lnSpc>
              <a:spcAft>
                <a:spcPts val="80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Bar Chart icon</a:t>
            </a:r>
            <a:r>
              <a:rPr lang="en-US" sz="1200" dirty="0">
                <a:latin typeface="Calibri" panose="020F0502020204030204" pitchFamily="34" charset="0"/>
                <a:ea typeface="Calibri" panose="020F0502020204030204" pitchFamily="34" charset="0"/>
                <a:cs typeface="Times New Roman" panose="02020603050405020304" pitchFamily="18" charset="0"/>
              </a:rPr>
              <a:t> to also bring in a bar chart</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Side-by-Side icon</a:t>
            </a:r>
            <a:r>
              <a:rPr lang="en-US" sz="1200" dirty="0">
                <a:latin typeface="Calibri" panose="020F0502020204030204" pitchFamily="34" charset="0"/>
                <a:ea typeface="Calibri" panose="020F0502020204030204" pitchFamily="34" charset="0"/>
                <a:cs typeface="Times New Roman" panose="02020603050405020304" pitchFamily="18" charset="0"/>
              </a:rPr>
              <a:t> on the far right of the icons across the top</a:t>
            </a: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Type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“Choose Time”</a:t>
            </a:r>
            <a:r>
              <a:rPr lang="en-US" sz="1200" dirty="0">
                <a:latin typeface="Calibri" panose="020F0502020204030204" pitchFamily="34" charset="0"/>
                <a:ea typeface="Calibri" panose="020F0502020204030204" pitchFamily="34" charset="0"/>
                <a:cs typeface="Times New Roman" panose="02020603050405020304" pitchFamily="18" charset="0"/>
              </a:rPr>
              <a:t>, press enter</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Insert Filter icon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(looks like a funnel)</a:t>
            </a:r>
            <a:r>
              <a:rPr lang="en-US" sz="1200" dirty="0">
                <a:latin typeface="Calibri" panose="020F0502020204030204" pitchFamily="34" charset="0"/>
                <a:ea typeface="Calibri" panose="020F0502020204030204" pitchFamily="34" charset="0"/>
                <a:cs typeface="Times New Roman" panose="02020603050405020304" pitchFamily="18" charset="0"/>
              </a:rPr>
              <a:t> - Filtering scheme = Text Area, LTC Time, press enter</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Type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“Choose Date”</a:t>
            </a:r>
            <a:r>
              <a:rPr lang="en-US" sz="1200" dirty="0">
                <a:latin typeface="Calibri" panose="020F0502020204030204" pitchFamily="34" charset="0"/>
                <a:ea typeface="Calibri" panose="020F0502020204030204" pitchFamily="34" charset="0"/>
                <a:cs typeface="Times New Roman" panose="02020603050405020304" pitchFamily="18" charset="0"/>
              </a:rPr>
              <a:t>, press enter</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Insert Filter, SQI Date, press enter, click on the save icon and your items will appear in the text area.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Nothing will record in the text area until you hit save.</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Insert Filter,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LTC Region</a:t>
            </a:r>
            <a:r>
              <a:rPr lang="en-US" sz="1200" dirty="0">
                <a:latin typeface="Calibri" panose="020F0502020204030204" pitchFamily="34" charset="0"/>
                <a:ea typeface="Calibri" panose="020F0502020204030204" pitchFamily="34" charset="0"/>
                <a:cs typeface="Times New Roman" panose="02020603050405020304" pitchFamily="18" charset="0"/>
              </a:rPr>
              <a:t>, hit enter</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Insert Filter,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LTC District</a:t>
            </a:r>
            <a:r>
              <a:rPr lang="en-US" sz="1200" dirty="0">
                <a:latin typeface="Calibri" panose="020F0502020204030204" pitchFamily="34" charset="0"/>
                <a:ea typeface="Calibri" panose="020F0502020204030204" pitchFamily="34" charset="0"/>
                <a:cs typeface="Times New Roman" panose="02020603050405020304" pitchFamily="18" charset="0"/>
              </a:rPr>
              <a:t>, hit enter</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background color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(looks like a paint can)</a:t>
            </a:r>
            <a:r>
              <a:rPr lang="en-US" sz="1200" dirty="0">
                <a:latin typeface="Calibri" panose="020F0502020204030204" pitchFamily="34" charset="0"/>
                <a:ea typeface="Calibri" panose="020F0502020204030204" pitchFamily="34" charset="0"/>
                <a:cs typeface="Times New Roman" panose="02020603050405020304" pitchFamily="18" charset="0"/>
              </a:rPr>
              <a:t>, change background color to light purple</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On bar chart,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X axis</a:t>
            </a:r>
            <a:r>
              <a:rPr lang="en-US" sz="1200" dirty="0">
                <a:latin typeface="Calibri" panose="020F0502020204030204" pitchFamily="34" charset="0"/>
                <a:ea typeface="Calibri" panose="020F0502020204030204" pitchFamily="34" charset="0"/>
                <a:cs typeface="Times New Roman" panose="02020603050405020304" pitchFamily="18" charset="0"/>
              </a:rPr>
              <a:t> = LTC Employee Name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Y axis</a:t>
            </a:r>
            <a:r>
              <a:rPr lang="en-US" sz="1200" dirty="0">
                <a:latin typeface="Calibri" panose="020F0502020204030204" pitchFamily="34" charset="0"/>
                <a:ea typeface="Calibri" panose="020F0502020204030204" pitchFamily="34" charset="0"/>
                <a:cs typeface="Times New Roman" panose="02020603050405020304" pitchFamily="18" charset="0"/>
              </a:rPr>
              <a:t> = Pro Number, Aggregation = Count</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Properties,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Show/Hide Items,</a:t>
            </a:r>
            <a:r>
              <a:rPr lang="en-US" sz="1200" dirty="0">
                <a:latin typeface="Calibri" panose="020F0502020204030204" pitchFamily="34" charset="0"/>
                <a:ea typeface="Calibri" panose="020F0502020204030204" pitchFamily="34" charset="0"/>
                <a:cs typeface="Times New Roman" panose="02020603050405020304" pitchFamily="18" charset="0"/>
              </a:rPr>
              <a:t> Add, Value = 3</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Size the text area so it fits with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visualization</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buSzPts val="1000"/>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4774258" y="409084"/>
            <a:ext cx="3367717" cy="307777"/>
          </a:xfrm>
          <a:prstGeom prst="rect">
            <a:avLst/>
          </a:prstGeom>
          <a:noFill/>
        </p:spPr>
        <p:txBody>
          <a:bodyPr wrap="none" rtlCol="0">
            <a:spAutoFit/>
          </a:bodyPr>
          <a:lstStyle/>
          <a:p>
            <a:r>
              <a:rPr lang="en-US" sz="1400" dirty="0">
                <a:latin typeface="Calibri" panose="020F0502020204030204" pitchFamily="34" charset="0"/>
                <a:ea typeface="Calibri" panose="020F0502020204030204" pitchFamily="34" charset="0"/>
                <a:cs typeface="Times New Roman" panose="02020603050405020304" pitchFamily="18" charset="0"/>
              </a:rPr>
              <a:t>SpotfireClassTestData / LTC Data Worksheet</a:t>
            </a:r>
          </a:p>
        </p:txBody>
      </p:sp>
      <p:pic>
        <p:nvPicPr>
          <p:cNvPr id="2" name="Picture 1"/>
          <p:cNvPicPr>
            <a:picLocks noChangeAspect="1"/>
          </p:cNvPicPr>
          <p:nvPr/>
        </p:nvPicPr>
        <p:blipFill>
          <a:blip r:embed="rId2"/>
          <a:stretch>
            <a:fillRect/>
          </a:stretch>
        </p:blipFill>
        <p:spPr>
          <a:xfrm>
            <a:off x="981548" y="716861"/>
            <a:ext cx="496956" cy="457200"/>
          </a:xfrm>
          <a:prstGeom prst="rect">
            <a:avLst/>
          </a:prstGeom>
        </p:spPr>
      </p:pic>
      <p:pic>
        <p:nvPicPr>
          <p:cNvPr id="7" name="Picture 6"/>
          <p:cNvPicPr>
            <a:picLocks noChangeAspect="1"/>
          </p:cNvPicPr>
          <p:nvPr/>
        </p:nvPicPr>
        <p:blipFill>
          <a:blip r:embed="rId3"/>
          <a:stretch>
            <a:fillRect/>
          </a:stretch>
        </p:blipFill>
        <p:spPr>
          <a:xfrm>
            <a:off x="6637312" y="1647029"/>
            <a:ext cx="1152686" cy="504895"/>
          </a:xfrm>
          <a:prstGeom prst="rect">
            <a:avLst/>
          </a:prstGeom>
        </p:spPr>
      </p:pic>
      <p:pic>
        <p:nvPicPr>
          <p:cNvPr id="4" name="Picture 3"/>
          <p:cNvPicPr>
            <a:picLocks noChangeAspect="1"/>
          </p:cNvPicPr>
          <p:nvPr/>
        </p:nvPicPr>
        <p:blipFill>
          <a:blip r:embed="rId4"/>
          <a:stretch>
            <a:fillRect/>
          </a:stretch>
        </p:blipFill>
        <p:spPr>
          <a:xfrm>
            <a:off x="8235597" y="944457"/>
            <a:ext cx="3342945" cy="1705240"/>
          </a:xfrm>
          <a:prstGeom prst="rect">
            <a:avLst/>
          </a:prstGeom>
        </p:spPr>
      </p:pic>
    </p:spTree>
    <p:extLst>
      <p:ext uri="{BB962C8B-B14F-4D97-AF65-F5344CB8AC3E}">
        <p14:creationId xmlns:p14="http://schemas.microsoft.com/office/powerpoint/2010/main" val="132797589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76" y="268298"/>
            <a:ext cx="8907635" cy="514127"/>
          </a:xfrm>
        </p:spPr>
        <p:txBody>
          <a:bodyPr/>
          <a:lstStyle/>
          <a:p>
            <a:r>
              <a:rPr lang="en-US" b="1" dirty="0"/>
              <a:t>#8 Creating a Table: </a:t>
            </a:r>
            <a:r>
              <a:rPr lang="en-US" sz="1600" i="1" dirty="0">
                <a:latin typeface="Calibri" panose="020F0502020204030204" pitchFamily="34" charset="0"/>
              </a:rPr>
              <a:t>Follow Along with the Instructions</a:t>
            </a:r>
            <a:endParaRPr lang="en-US" sz="1600" dirty="0"/>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38</a:t>
            </a:fld>
            <a:endParaRPr lang="en-US" dirty="0">
              <a:ea typeface="ＭＳ Ｐゴシック" pitchFamily="34" charset="-12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1" y="963101"/>
            <a:ext cx="9473474" cy="4839710"/>
          </a:xfrm>
          <a:prstGeom prst="rect">
            <a:avLst/>
          </a:prstGeom>
        </p:spPr>
      </p:pic>
    </p:spTree>
    <p:extLst>
      <p:ext uri="{BB962C8B-B14F-4D97-AF65-F5344CB8AC3E}">
        <p14:creationId xmlns:p14="http://schemas.microsoft.com/office/powerpoint/2010/main" val="184865719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39</a:t>
            </a:fld>
            <a:endParaRPr lang="en-US" dirty="0">
              <a:ea typeface="ＭＳ Ｐゴシック" pitchFamily="34" charset="-128"/>
            </a:endParaRPr>
          </a:p>
        </p:txBody>
      </p:sp>
      <p:sp>
        <p:nvSpPr>
          <p:cNvPr id="5" name="Rectangle 4"/>
          <p:cNvSpPr/>
          <p:nvPr/>
        </p:nvSpPr>
        <p:spPr>
          <a:xfrm>
            <a:off x="1478504" y="254459"/>
            <a:ext cx="6008376" cy="5290359"/>
          </a:xfrm>
          <a:prstGeom prst="rect">
            <a:avLst/>
          </a:prstGeom>
        </p:spPr>
        <p:txBody>
          <a:bodyPr wrap="square">
            <a:spAutoFit/>
          </a:bodyPr>
          <a:lstStyle/>
          <a:p>
            <a:pPr>
              <a:lnSpc>
                <a:spcPct val="107000"/>
              </a:lnSpc>
              <a:spcAft>
                <a:spcPts val="800"/>
              </a:spcAft>
            </a:pPr>
            <a:r>
              <a:rPr lang="en-US" sz="28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Creating a Table:</a:t>
            </a:r>
            <a:r>
              <a:rPr lang="en-US" b="1"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Table</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icon (#24 in the Spotfire Icon Glossary)</a:t>
            </a:r>
          </a:p>
          <a:p>
            <a:pPr>
              <a:lnSpc>
                <a:spcPct val="107000"/>
              </a:lnSpc>
              <a:spcAft>
                <a:spcPts val="80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the “Pro Number” column heading, click on the first arrow to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sort ascending</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Hold your cursor between 2 column headings so it forms a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double arrow</a:t>
            </a:r>
            <a:r>
              <a:rPr lang="en-US" sz="1200" dirty="0">
                <a:latin typeface="Calibri" panose="020F0502020204030204" pitchFamily="34" charset="0"/>
                <a:ea typeface="Calibri" panose="020F0502020204030204" pitchFamily="34" charset="0"/>
                <a:cs typeface="Times New Roman" panose="02020603050405020304" pitchFamily="18" charset="0"/>
              </a:rPr>
              <a:t>.  Right-click with your mouse, and click 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“Resize Columns to Fit”</a:t>
            </a:r>
            <a:r>
              <a:rPr lang="en-US" sz="1200" dirty="0">
                <a:latin typeface="Calibri" panose="020F0502020204030204" pitchFamily="34" charset="0"/>
                <a:ea typeface="Calibri" panose="020F0502020204030204" pitchFamily="34" charset="0"/>
                <a:cs typeface="Times New Roman" panose="02020603050405020304" pitchFamily="18" charset="0"/>
              </a:rPr>
              <a:t> to change the width of each column to fit the data in that column.</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With your cursor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between 2 column headings</a:t>
            </a:r>
            <a:r>
              <a:rPr lang="en-US" sz="1200" dirty="0">
                <a:latin typeface="Calibri" panose="020F0502020204030204" pitchFamily="34" charset="0"/>
                <a:ea typeface="Calibri" panose="020F0502020204030204" pitchFamily="34" charset="0"/>
                <a:cs typeface="Times New Roman" panose="02020603050405020304" pitchFamily="18" charset="0"/>
              </a:rPr>
              <a:t> so it forms a double arrow, hold down the ctrl button and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drag the red line</a:t>
            </a:r>
            <a:r>
              <a:rPr lang="en-US" sz="1200" dirty="0">
                <a:latin typeface="Calibri" panose="020F0502020204030204" pitchFamily="34" charset="0"/>
                <a:ea typeface="Calibri" panose="020F0502020204030204" pitchFamily="34" charset="0"/>
                <a:cs typeface="Times New Roman" panose="02020603050405020304" pitchFamily="18" charset="0"/>
              </a:rPr>
              <a:t> left or right.  When you release the mouse button, all columns will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snap to that new width</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Properties</a:t>
            </a:r>
            <a:r>
              <a:rPr lang="en-US" sz="1200" dirty="0">
                <a:latin typeface="Calibri" panose="020F0502020204030204" pitchFamily="34" charset="0"/>
                <a:ea typeface="Calibri" panose="020F0502020204030204" pitchFamily="34" charset="0"/>
                <a:cs typeface="Times New Roman" panose="02020603050405020304" pitchFamily="18" charset="0"/>
              </a:rPr>
              <a:t>, General, Title = “Opportunities”</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Properties, Appearance, Check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“Show Cell Borders”</a:t>
            </a:r>
            <a:r>
              <a:rPr lang="en-US" sz="1200" dirty="0">
                <a:latin typeface="Calibri" panose="020F0502020204030204" pitchFamily="34" charset="0"/>
                <a:ea typeface="Calibri" panose="020F0502020204030204" pitchFamily="34" charset="0"/>
                <a:cs typeface="Times New Roman" panose="02020603050405020304" pitchFamily="18" charset="0"/>
              </a:rPr>
              <a:t>, Number of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frozen columns</a:t>
            </a:r>
            <a:r>
              <a:rPr lang="en-US" sz="1200" dirty="0">
                <a:latin typeface="Calibri" panose="020F0502020204030204" pitchFamily="34" charset="0"/>
                <a:ea typeface="Calibri" panose="020F0502020204030204" pitchFamily="34" charset="0"/>
                <a:cs typeface="Times New Roman" panose="02020603050405020304" pitchFamily="18" charset="0"/>
              </a:rPr>
              <a:t> = 1 (now it freezes the first column as you scroll)</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Grab the Delivery Date column and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drag it</a:t>
            </a:r>
            <a:r>
              <a:rPr lang="en-US" sz="1200" dirty="0">
                <a:latin typeface="Calibri" panose="020F0502020204030204" pitchFamily="34" charset="0"/>
                <a:ea typeface="Calibri" panose="020F0502020204030204" pitchFamily="34" charset="0"/>
                <a:cs typeface="Times New Roman" panose="02020603050405020304" pitchFamily="18" charset="0"/>
              </a:rPr>
              <a:t> just to the right of the SQI Date column</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Properties, Columns, SQI Year, </a:t>
            </a:r>
            <a:r>
              <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Remove</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a cell about 1/3 of the way down and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drag over several rows</a:t>
            </a:r>
            <a:r>
              <a:rPr lang="en-US" sz="1200" dirty="0">
                <a:latin typeface="Calibri" panose="020F0502020204030204" pitchFamily="34" charset="0"/>
                <a:ea typeface="Calibri" panose="020F0502020204030204" pitchFamily="34" charset="0"/>
                <a:cs typeface="Times New Roman" panose="02020603050405020304" pitchFamily="18" charset="0"/>
              </a:rPr>
              <a:t>.  Marked rows will turn green.</a:t>
            </a: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buSzPts val="1000"/>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4119163" y="409084"/>
            <a:ext cx="3367717" cy="307777"/>
          </a:xfrm>
          <a:prstGeom prst="rect">
            <a:avLst/>
          </a:prstGeom>
          <a:noFill/>
        </p:spPr>
        <p:txBody>
          <a:bodyPr wrap="none" rtlCol="0">
            <a:spAutoFit/>
          </a:bodyPr>
          <a:lstStyle/>
          <a:p>
            <a:r>
              <a:rPr lang="en-US" sz="1400" dirty="0">
                <a:latin typeface="Calibri" panose="020F0502020204030204" pitchFamily="34" charset="0"/>
                <a:ea typeface="Calibri" panose="020F0502020204030204" pitchFamily="34" charset="0"/>
                <a:cs typeface="Times New Roman" panose="02020603050405020304" pitchFamily="18" charset="0"/>
              </a:rPr>
              <a:t>SpotfireClassTestData / LTC Data Worksheet</a:t>
            </a:r>
          </a:p>
        </p:txBody>
      </p:sp>
      <p:pic>
        <p:nvPicPr>
          <p:cNvPr id="4" name="Picture 3"/>
          <p:cNvPicPr>
            <a:picLocks noChangeAspect="1"/>
          </p:cNvPicPr>
          <p:nvPr/>
        </p:nvPicPr>
        <p:blipFill>
          <a:blip r:embed="rId2"/>
          <a:stretch>
            <a:fillRect/>
          </a:stretch>
        </p:blipFill>
        <p:spPr>
          <a:xfrm>
            <a:off x="1021873" y="716861"/>
            <a:ext cx="457200" cy="4572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6363" y="716861"/>
            <a:ext cx="4111106" cy="2100239"/>
          </a:xfrm>
          <a:prstGeom prst="rect">
            <a:avLst/>
          </a:prstGeom>
        </p:spPr>
      </p:pic>
    </p:spTree>
    <p:extLst>
      <p:ext uri="{BB962C8B-B14F-4D97-AF65-F5344CB8AC3E}">
        <p14:creationId xmlns:p14="http://schemas.microsoft.com/office/powerpoint/2010/main" val="70965702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7"/>
          </p:nvPr>
        </p:nvSpPr>
        <p:spPr/>
        <p:txBody>
          <a:bodyPr/>
          <a:lstStyle/>
          <a:p>
            <a:pPr>
              <a:defRPr/>
            </a:pPr>
            <a:fld id="{583AEE58-AB03-4533-B7B8-63113034422E}" type="slidenum">
              <a:rPr lang="en-US"/>
              <a:pPr>
                <a:defRPr/>
              </a:pPr>
              <a:t>4</a:t>
            </a:fld>
            <a:endParaRPr lang="en-US"/>
          </a:p>
        </p:txBody>
      </p:sp>
      <p:sp>
        <p:nvSpPr>
          <p:cNvPr id="4" name="Content Placeholder 3"/>
          <p:cNvSpPr>
            <a:spLocks noGrp="1"/>
          </p:cNvSpPr>
          <p:nvPr>
            <p:ph idx="1"/>
          </p:nvPr>
        </p:nvSpPr>
        <p:spPr>
          <a:xfrm>
            <a:off x="959175" y="1076681"/>
            <a:ext cx="8373332" cy="4241295"/>
          </a:xfrm>
        </p:spPr>
        <p:txBody>
          <a:bodyPr/>
          <a:lstStyle/>
          <a:p>
            <a:pPr marL="457200" indent="-457200">
              <a:buFont typeface="Arial" panose="020B0604020202020204" pitchFamily="34" charset="0"/>
              <a:buChar char="•"/>
            </a:pPr>
            <a:r>
              <a:rPr lang="en-US" sz="2800" b="0" dirty="0">
                <a:latin typeface="Calibri" charset="0"/>
                <a:ea typeface="Calibri" charset="0"/>
                <a:cs typeface="Calibri" charset="0"/>
              </a:rPr>
              <a:t>TIBCO Spotfire is a smart, secure, governed, enterprise-class analytics platform with built-in data wrangling that delivers AI-driven, visual, geo, and streaming analytics. </a:t>
            </a:r>
          </a:p>
          <a:p>
            <a:pPr marL="457200" indent="-457200">
              <a:buFont typeface="Arial" panose="020B0604020202020204" pitchFamily="34" charset="0"/>
              <a:buChar char="•"/>
            </a:pPr>
            <a:r>
              <a:rPr lang="en-US" sz="2800" b="0" dirty="0">
                <a:latin typeface="Calibri" charset="0"/>
                <a:ea typeface="Calibri" charset="0"/>
                <a:cs typeface="Calibri" charset="0"/>
              </a:rPr>
              <a:t>Spotfire allows you to more quickly visualize your data, and in ways that display more dimensions of data than your standard excel charts.  </a:t>
            </a:r>
          </a:p>
          <a:p>
            <a:pPr marL="457200" indent="-457200">
              <a:buFont typeface="Arial" panose="020B0604020202020204" pitchFamily="34" charset="0"/>
              <a:buChar char="•"/>
            </a:pPr>
            <a:r>
              <a:rPr lang="en-US" sz="2800" b="0" dirty="0">
                <a:latin typeface="Calibri" charset="0"/>
                <a:ea typeface="Calibri" charset="0"/>
                <a:cs typeface="Calibri" charset="0"/>
              </a:rPr>
              <a:t>It allows you to ask and answer questions about data on the fly, without configuring pivots, formulas, ranges, olap cubes, indexes, keys, etc.</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9677" y="2542595"/>
            <a:ext cx="1899697" cy="3874258"/>
          </a:xfrm>
          <a:prstGeom prst="rect">
            <a:avLst/>
          </a:prstGeom>
        </p:spPr>
      </p:pic>
      <p:sp>
        <p:nvSpPr>
          <p:cNvPr id="6" name="Title 3"/>
          <p:cNvSpPr>
            <a:spLocks noGrp="1"/>
          </p:cNvSpPr>
          <p:nvPr>
            <p:ph type="title"/>
          </p:nvPr>
        </p:nvSpPr>
        <p:spPr>
          <a:xfrm>
            <a:off x="959176" y="268299"/>
            <a:ext cx="10273029" cy="525332"/>
          </a:xfrm>
        </p:spPr>
        <p:txBody>
          <a:bodyPr/>
          <a:lstStyle/>
          <a:p>
            <a:r>
              <a:rPr lang="en-US" sz="3200" b="1" dirty="0">
                <a:latin typeface="Calibri" panose="020F0502020204030204" pitchFamily="34" charset="0"/>
              </a:rPr>
              <a:t>What Is Spotfire???</a:t>
            </a:r>
          </a:p>
        </p:txBody>
      </p:sp>
    </p:spTree>
    <p:extLst>
      <p:ext uri="{BB962C8B-B14F-4D97-AF65-F5344CB8AC3E}">
        <p14:creationId xmlns:p14="http://schemas.microsoft.com/office/powerpoint/2010/main" val="287393943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76" y="268298"/>
            <a:ext cx="10205213" cy="514127"/>
          </a:xfrm>
        </p:spPr>
        <p:txBody>
          <a:bodyPr/>
          <a:lstStyle/>
          <a:p>
            <a:r>
              <a:rPr lang="en-US" b="1" dirty="0"/>
              <a:t>#9 Creating a Summary Table: </a:t>
            </a:r>
            <a:r>
              <a:rPr lang="en-US" sz="1600" i="1" dirty="0">
                <a:latin typeface="Calibri" panose="020F0502020204030204" pitchFamily="34" charset="0"/>
              </a:rPr>
              <a:t>Follow Along with the Instructions</a:t>
            </a:r>
            <a:endParaRPr lang="en-US" sz="1600" dirty="0"/>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40</a:t>
            </a:fld>
            <a:endParaRPr lang="en-US" dirty="0">
              <a:ea typeface="ＭＳ Ｐゴシック" pitchFamily="34" charset="-128"/>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692" y="1116258"/>
            <a:ext cx="9236179" cy="4718483"/>
          </a:xfrm>
          <a:prstGeom prst="rect">
            <a:avLst/>
          </a:prstGeom>
        </p:spPr>
      </p:pic>
    </p:spTree>
    <p:extLst>
      <p:ext uri="{BB962C8B-B14F-4D97-AF65-F5344CB8AC3E}">
        <p14:creationId xmlns:p14="http://schemas.microsoft.com/office/powerpoint/2010/main" val="362497427"/>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41</a:t>
            </a:fld>
            <a:endParaRPr lang="en-US" dirty="0">
              <a:ea typeface="ＭＳ Ｐゴシック" pitchFamily="34" charset="-128"/>
            </a:endParaRPr>
          </a:p>
        </p:txBody>
      </p:sp>
      <p:sp>
        <p:nvSpPr>
          <p:cNvPr id="5" name="Rectangle 4"/>
          <p:cNvSpPr/>
          <p:nvPr/>
        </p:nvSpPr>
        <p:spPr>
          <a:xfrm>
            <a:off x="1478504" y="254459"/>
            <a:ext cx="6008376" cy="3412922"/>
          </a:xfrm>
          <a:prstGeom prst="rect">
            <a:avLst/>
          </a:prstGeom>
        </p:spPr>
        <p:txBody>
          <a:bodyPr wrap="square">
            <a:spAutoFit/>
          </a:bodyPr>
          <a:lstStyle/>
          <a:p>
            <a:pPr>
              <a:lnSpc>
                <a:spcPct val="107000"/>
              </a:lnSpc>
              <a:spcAft>
                <a:spcPts val="800"/>
              </a:spcAft>
            </a:pPr>
            <a:r>
              <a:rPr lang="en-US" sz="28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Creating a Summary Table:</a:t>
            </a:r>
            <a:r>
              <a:rPr lang="en-US" b="1"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Summary Table</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icon (#39 in the Spotfire Icon Glossary)</a:t>
            </a:r>
          </a:p>
          <a:p>
            <a:pPr>
              <a:lnSpc>
                <a:spcPct val="107000"/>
              </a:lnSpc>
              <a:spcAft>
                <a:spcPts val="80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Properties</a:t>
            </a:r>
            <a:r>
              <a:rPr lang="en-US" sz="1200" dirty="0">
                <a:latin typeface="Calibri" panose="020F0502020204030204" pitchFamily="34" charset="0"/>
                <a:ea typeface="Calibri" panose="020F0502020204030204" pitchFamily="34" charset="0"/>
                <a:cs typeface="Times New Roman" panose="02020603050405020304" pitchFamily="18" charset="0"/>
              </a:rPr>
              <a:t>, General, Title = Claims Information</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Properties, Columns,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Categorization = Origin Region</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Remaining in Properties, Sorting, </a:t>
            </a:r>
            <a:r>
              <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Sort by Sum</a:t>
            </a:r>
            <a:r>
              <a:rPr lang="en-US" sz="1200" dirty="0">
                <a:latin typeface="Calibri" panose="020F0502020204030204" pitchFamily="34" charset="0"/>
                <a:ea typeface="Calibri" panose="020F0502020204030204" pitchFamily="34" charset="0"/>
                <a:cs typeface="Times New Roman" panose="02020603050405020304" pitchFamily="18" charset="0"/>
              </a:rPr>
              <a:t>, choose Descending</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on Legend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(appears in the upper right when you hover over it)</a:t>
            </a:r>
            <a:r>
              <a:rPr lang="en-US" sz="1200" dirty="0">
                <a:latin typeface="Calibri" panose="020F0502020204030204" pitchFamily="34" charset="0"/>
                <a:ea typeface="Calibri" panose="020F0502020204030204" pitchFamily="34" charset="0"/>
                <a:cs typeface="Times New Roman" panose="02020603050405020304" pitchFamily="18" charset="0"/>
              </a:rPr>
              <a:t> to toggle it off</a:t>
            </a: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buSzPts val="1000"/>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5524887" y="409084"/>
            <a:ext cx="3765070" cy="307777"/>
          </a:xfrm>
          <a:prstGeom prst="rect">
            <a:avLst/>
          </a:prstGeom>
          <a:noFill/>
        </p:spPr>
        <p:txBody>
          <a:bodyPr wrap="none" rtlCol="0">
            <a:spAutoFit/>
          </a:bodyPr>
          <a:lstStyle/>
          <a:p>
            <a:r>
              <a:rPr lang="en-US" sz="1400" dirty="0">
                <a:latin typeface="Calibri" panose="020F0502020204030204" pitchFamily="34" charset="0"/>
                <a:ea typeface="Calibri" panose="020F0502020204030204" pitchFamily="34" charset="0"/>
                <a:cs typeface="Times New Roman" panose="02020603050405020304" pitchFamily="18" charset="0"/>
              </a:rPr>
              <a:t>SpotfireClassTestData / Top Claimants Worksheet</a:t>
            </a:r>
          </a:p>
        </p:txBody>
      </p:sp>
      <p:pic>
        <p:nvPicPr>
          <p:cNvPr id="2" name="Picture 1"/>
          <p:cNvPicPr>
            <a:picLocks noChangeAspect="1"/>
          </p:cNvPicPr>
          <p:nvPr/>
        </p:nvPicPr>
        <p:blipFill>
          <a:blip r:embed="rId2"/>
          <a:stretch>
            <a:fillRect/>
          </a:stretch>
        </p:blipFill>
        <p:spPr>
          <a:xfrm>
            <a:off x="1001425" y="743800"/>
            <a:ext cx="477079" cy="4572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2495" y="851678"/>
            <a:ext cx="4117833" cy="2103676"/>
          </a:xfrm>
          <a:prstGeom prst="rect">
            <a:avLst/>
          </a:prstGeom>
        </p:spPr>
      </p:pic>
    </p:spTree>
    <p:extLst>
      <p:ext uri="{BB962C8B-B14F-4D97-AF65-F5344CB8AC3E}">
        <p14:creationId xmlns:p14="http://schemas.microsoft.com/office/powerpoint/2010/main" val="2260147029"/>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76" y="268298"/>
            <a:ext cx="9909121" cy="514127"/>
          </a:xfrm>
        </p:spPr>
        <p:txBody>
          <a:bodyPr/>
          <a:lstStyle/>
          <a:p>
            <a:r>
              <a:rPr lang="en-US" b="1" dirty="0"/>
              <a:t>#10 Creating a Cross Table: </a:t>
            </a:r>
            <a:r>
              <a:rPr lang="en-US" sz="1600" i="1" dirty="0">
                <a:latin typeface="Calibri" panose="020F0502020204030204" pitchFamily="34" charset="0"/>
              </a:rPr>
              <a:t>Follow Along with the Instructions</a:t>
            </a:r>
            <a:endParaRPr lang="en-US" sz="1600" dirty="0"/>
          </a:p>
        </p:txBody>
      </p:sp>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42</a:t>
            </a:fld>
            <a:endParaRPr lang="en-US" dirty="0">
              <a:ea typeface="ＭＳ Ｐゴシック" pitchFamily="34" charset="-128"/>
            </a:endParaRPr>
          </a:p>
        </p:txBody>
      </p:sp>
      <p:pic>
        <p:nvPicPr>
          <p:cNvPr id="4" name="Picture 3"/>
          <p:cNvPicPr>
            <a:picLocks noChangeAspect="1"/>
          </p:cNvPicPr>
          <p:nvPr/>
        </p:nvPicPr>
        <p:blipFill>
          <a:blip r:embed="rId2"/>
          <a:stretch>
            <a:fillRect/>
          </a:stretch>
        </p:blipFill>
        <p:spPr>
          <a:xfrm>
            <a:off x="839016" y="907383"/>
            <a:ext cx="10586629" cy="5175282"/>
          </a:xfrm>
          <a:prstGeom prst="rect">
            <a:avLst/>
          </a:prstGeom>
        </p:spPr>
      </p:pic>
    </p:spTree>
    <p:extLst>
      <p:ext uri="{BB962C8B-B14F-4D97-AF65-F5344CB8AC3E}">
        <p14:creationId xmlns:p14="http://schemas.microsoft.com/office/powerpoint/2010/main" val="36745033"/>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43</a:t>
            </a:fld>
            <a:endParaRPr lang="en-US" dirty="0">
              <a:ea typeface="ＭＳ Ｐゴシック" pitchFamily="34" charset="-128"/>
            </a:endParaRPr>
          </a:p>
        </p:txBody>
      </p:sp>
      <p:sp>
        <p:nvSpPr>
          <p:cNvPr id="5" name="Rectangle 4"/>
          <p:cNvSpPr/>
          <p:nvPr/>
        </p:nvSpPr>
        <p:spPr>
          <a:xfrm>
            <a:off x="1478504" y="254459"/>
            <a:ext cx="6008376" cy="3751476"/>
          </a:xfrm>
          <a:prstGeom prst="rect">
            <a:avLst/>
          </a:prstGeom>
        </p:spPr>
        <p:txBody>
          <a:bodyPr wrap="square">
            <a:spAutoFit/>
          </a:bodyPr>
          <a:lstStyle/>
          <a:p>
            <a:pPr>
              <a:lnSpc>
                <a:spcPct val="107000"/>
              </a:lnSpc>
              <a:spcAft>
                <a:spcPts val="800"/>
              </a:spcAft>
            </a:pPr>
            <a:r>
              <a:rPr lang="en-US" sz="2800" b="1" dirty="0">
                <a:solidFill>
                  <a:srgbClr val="7030A0"/>
                </a:solidFill>
                <a:latin typeface="Calibri" panose="020F0502020204030204" pitchFamily="34" charset="0"/>
                <a:ea typeface="Calibri" panose="020F0502020204030204" pitchFamily="34" charset="0"/>
                <a:cs typeface="Times New Roman" panose="02020603050405020304" pitchFamily="18" charset="0"/>
              </a:rPr>
              <a:t>Creating a Cross Table:</a:t>
            </a:r>
            <a:r>
              <a:rPr lang="en-US" b="1"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en-US" sz="1200" dirty="0">
                <a:latin typeface="Calibri" panose="020F0502020204030204" pitchFamily="34" charset="0"/>
                <a:ea typeface="Calibri" panose="020F0502020204030204" pitchFamily="34" charset="0"/>
                <a:cs typeface="Times New Roman" panose="02020603050405020304" pitchFamily="18" charset="0"/>
              </a:rPr>
              <a:t>Click on the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Cross Table</a:t>
            </a:r>
            <a:r>
              <a:rPr lang="en-US" sz="1400" dirty="0">
                <a:solidFill>
                  <a:srgbClr val="002060"/>
                </a:solidFill>
                <a:latin typeface="Calibri" panose="020F0502020204030204" pitchFamily="34" charset="0"/>
                <a:ea typeface="Calibri" panose="020F0502020204030204" pitchFamily="34" charset="0"/>
                <a:cs typeface="Times New Roman" panose="02020603050405020304" pitchFamily="18" charset="0"/>
              </a:rPr>
              <a:t> </a:t>
            </a:r>
            <a:r>
              <a:rPr lang="en-US" sz="1200" dirty="0">
                <a:latin typeface="Calibri" panose="020F0502020204030204" pitchFamily="34" charset="0"/>
                <a:ea typeface="Calibri" panose="020F0502020204030204" pitchFamily="34" charset="0"/>
                <a:cs typeface="Times New Roman" panose="02020603050405020304" pitchFamily="18" charset="0"/>
              </a:rPr>
              <a:t>icon (#25 in the Spotfire Icon Glossary)</a:t>
            </a:r>
          </a:p>
          <a:p>
            <a:pPr>
              <a:lnSpc>
                <a:spcPct val="107000"/>
              </a:lnSpc>
              <a:spcAft>
                <a:spcPts val="800"/>
              </a:spcAft>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Properties, Axes,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Horizontal</a:t>
            </a:r>
            <a:r>
              <a:rPr lang="en-US" sz="1200" dirty="0">
                <a:latin typeface="Calibri" panose="020F0502020204030204" pitchFamily="34" charset="0"/>
                <a:ea typeface="Calibri" panose="020F0502020204030204" pitchFamily="34" charset="0"/>
                <a:cs typeface="Times New Roman" panose="02020603050405020304" pitchFamily="18" charset="0"/>
              </a:rPr>
              <a:t> = Failure Type + IB/OB/Hub /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Vertical</a:t>
            </a:r>
            <a:r>
              <a:rPr lang="en-US" sz="1200" dirty="0">
                <a:latin typeface="Calibri" panose="020F0502020204030204" pitchFamily="34" charset="0"/>
                <a:ea typeface="Calibri" panose="020F0502020204030204" pitchFamily="34" charset="0"/>
                <a:cs typeface="Times New Roman" panose="02020603050405020304" pitchFamily="18" charset="0"/>
              </a:rPr>
              <a:t> = LTC Employee Job / Cell Values = Pro Number, Aggregation = Count</a:t>
            </a: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Right-click in the visualization, click on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“Grand Total for Columns”</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r>
              <a:rPr lang="en-US" sz="1200" dirty="0">
                <a:latin typeface="Calibri" panose="020F0502020204030204" pitchFamily="34" charset="0"/>
                <a:ea typeface="Calibri" panose="020F0502020204030204" pitchFamily="34" charset="0"/>
                <a:cs typeface="Times New Roman" panose="02020603050405020304" pitchFamily="18" charset="0"/>
              </a:rPr>
              <a:t>Click at the top of the Grand total column, </a:t>
            </a:r>
            <a:r>
              <a:rPr lang="en-US" sz="1400" b="1" dirty="0">
                <a:solidFill>
                  <a:srgbClr val="002060"/>
                </a:solidFill>
                <a:latin typeface="Calibri" panose="020F0502020204030204" pitchFamily="34" charset="0"/>
                <a:ea typeface="Calibri" panose="020F0502020204030204" pitchFamily="34" charset="0"/>
                <a:cs typeface="Times New Roman" panose="02020603050405020304" pitchFamily="18" charset="0"/>
              </a:rPr>
              <a:t>sort by descending</a:t>
            </a:r>
            <a:endParaRPr lang="en-US" sz="1200" b="1" dirty="0">
              <a:solidFill>
                <a:srgbClr val="002060"/>
              </a:solidFill>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indent="-342900">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mj-lt"/>
              <a:buAutoNum type="arabicPeriod"/>
            </a:pP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0"/>
              </a:spcBef>
              <a:spcAft>
                <a:spcPts val="0"/>
              </a:spcAft>
              <a:buSzPts val="1000"/>
            </a:pP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p:cNvSpPr txBox="1"/>
          <p:nvPr/>
        </p:nvSpPr>
        <p:spPr>
          <a:xfrm>
            <a:off x="4897088" y="395436"/>
            <a:ext cx="3765070" cy="307777"/>
          </a:xfrm>
          <a:prstGeom prst="rect">
            <a:avLst/>
          </a:prstGeom>
          <a:noFill/>
        </p:spPr>
        <p:txBody>
          <a:bodyPr wrap="none" rtlCol="0">
            <a:spAutoFit/>
          </a:bodyPr>
          <a:lstStyle/>
          <a:p>
            <a:r>
              <a:rPr lang="en-US" sz="1400" dirty="0">
                <a:latin typeface="Calibri" panose="020F0502020204030204" pitchFamily="34" charset="0"/>
                <a:ea typeface="Calibri" panose="020F0502020204030204" pitchFamily="34" charset="0"/>
                <a:cs typeface="Times New Roman" panose="02020603050405020304" pitchFamily="18" charset="0"/>
              </a:rPr>
              <a:t>SpotfireClassTestData / Top Claimants Worksheet</a:t>
            </a:r>
          </a:p>
        </p:txBody>
      </p:sp>
      <p:pic>
        <p:nvPicPr>
          <p:cNvPr id="2" name="Picture 1"/>
          <p:cNvPicPr>
            <a:picLocks noChangeAspect="1"/>
          </p:cNvPicPr>
          <p:nvPr/>
        </p:nvPicPr>
        <p:blipFill>
          <a:blip r:embed="rId2"/>
          <a:stretch>
            <a:fillRect/>
          </a:stretch>
        </p:blipFill>
        <p:spPr>
          <a:xfrm>
            <a:off x="1001425" y="743800"/>
            <a:ext cx="477079" cy="457200"/>
          </a:xfrm>
          <a:prstGeom prst="rect">
            <a:avLst/>
          </a:prstGeom>
        </p:spPr>
      </p:pic>
      <p:pic>
        <p:nvPicPr>
          <p:cNvPr id="4" name="Picture 3"/>
          <p:cNvPicPr>
            <a:picLocks noChangeAspect="1"/>
          </p:cNvPicPr>
          <p:nvPr/>
        </p:nvPicPr>
        <p:blipFill>
          <a:blip r:embed="rId3"/>
          <a:stretch>
            <a:fillRect/>
          </a:stretch>
        </p:blipFill>
        <p:spPr>
          <a:xfrm>
            <a:off x="7735552" y="743800"/>
            <a:ext cx="4111917" cy="2010114"/>
          </a:xfrm>
          <a:prstGeom prst="rect">
            <a:avLst/>
          </a:prstGeom>
        </p:spPr>
      </p:pic>
    </p:spTree>
    <p:extLst>
      <p:ext uri="{BB962C8B-B14F-4D97-AF65-F5344CB8AC3E}">
        <p14:creationId xmlns:p14="http://schemas.microsoft.com/office/powerpoint/2010/main" val="138128712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44</a:t>
            </a:fld>
            <a:endParaRPr lang="en-US" dirty="0">
              <a:ea typeface="ＭＳ Ｐゴシック" pitchFamily="34" charset="-128"/>
            </a:endParaRPr>
          </a:p>
        </p:txBody>
      </p:sp>
      <p:grpSp>
        <p:nvGrpSpPr>
          <p:cNvPr id="2" name="Group 1"/>
          <p:cNvGrpSpPr/>
          <p:nvPr/>
        </p:nvGrpSpPr>
        <p:grpSpPr>
          <a:xfrm>
            <a:off x="3750874" y="782425"/>
            <a:ext cx="7813550" cy="5037099"/>
            <a:chOff x="1683741" y="216817"/>
            <a:chExt cx="9364473" cy="6108755"/>
          </a:xfrm>
        </p:grpSpPr>
        <p:pic>
          <p:nvPicPr>
            <p:cNvPr id="4" name="Picture 3"/>
            <p:cNvPicPr>
              <a:picLocks noChangeAspect="1"/>
            </p:cNvPicPr>
            <p:nvPr/>
          </p:nvPicPr>
          <p:blipFill>
            <a:blip r:embed="rId2"/>
            <a:stretch>
              <a:fillRect/>
            </a:stretch>
          </p:blipFill>
          <p:spPr>
            <a:xfrm>
              <a:off x="1683741" y="729337"/>
              <a:ext cx="9364473" cy="5596235"/>
            </a:xfrm>
            <a:prstGeom prst="rect">
              <a:avLst/>
            </a:prstGeom>
          </p:spPr>
        </p:pic>
        <p:sp>
          <p:nvSpPr>
            <p:cNvPr id="5" name="Down Arrow 4"/>
            <p:cNvSpPr/>
            <p:nvPr/>
          </p:nvSpPr>
          <p:spPr>
            <a:xfrm>
              <a:off x="5363852" y="216817"/>
              <a:ext cx="461913" cy="688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p:cNvSpPr>
            <a:spLocks noGrp="1"/>
          </p:cNvSpPr>
          <p:nvPr>
            <p:ph type="title"/>
          </p:nvPr>
        </p:nvSpPr>
        <p:spPr>
          <a:xfrm>
            <a:off x="959176" y="268298"/>
            <a:ext cx="9618769" cy="514127"/>
          </a:xfrm>
        </p:spPr>
        <p:txBody>
          <a:bodyPr/>
          <a:lstStyle/>
          <a:p>
            <a:r>
              <a:rPr lang="en-US" b="1" dirty="0">
                <a:latin typeface="Calibri" panose="020F0502020204030204" pitchFamily="34" charset="0"/>
              </a:rPr>
              <a:t>Getting a Fast Start with Recommended Visualizations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688" y="2212309"/>
            <a:ext cx="3246293" cy="3170798"/>
          </a:xfrm>
          <a:prstGeom prst="rect">
            <a:avLst/>
          </a:prstGeom>
        </p:spPr>
      </p:pic>
    </p:spTree>
    <p:extLst>
      <p:ext uri="{BB962C8B-B14F-4D97-AF65-F5344CB8AC3E}">
        <p14:creationId xmlns:p14="http://schemas.microsoft.com/office/powerpoint/2010/main" val="85525442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45</a:t>
            </a:fld>
            <a:endParaRPr lang="en-US" dirty="0"/>
          </a:p>
        </p:txBody>
      </p:sp>
      <p:sp>
        <p:nvSpPr>
          <p:cNvPr id="3" name="Content Placeholder 2"/>
          <p:cNvSpPr>
            <a:spLocks noGrp="1"/>
          </p:cNvSpPr>
          <p:nvPr>
            <p:ph idx="1"/>
          </p:nvPr>
        </p:nvSpPr>
        <p:spPr>
          <a:xfrm>
            <a:off x="909228" y="879895"/>
            <a:ext cx="6261133" cy="5111472"/>
          </a:xfrm>
        </p:spPr>
        <p:txBody>
          <a:bodyPr/>
          <a:lstStyle/>
          <a:p>
            <a:r>
              <a:rPr lang="en-US" sz="1400" dirty="0">
                <a:latin typeface="Calibri Light" panose="020F0302020204030204" pitchFamily="34" charset="0"/>
              </a:rPr>
              <a:t>Brief Basic Spotfire Review from Day 1</a:t>
            </a:r>
          </a:p>
          <a:p>
            <a:r>
              <a:rPr lang="en-US" sz="1400" dirty="0">
                <a:latin typeface="Calibri Light" panose="020F0302020204030204" pitchFamily="34" charset="0"/>
              </a:rPr>
              <a:t>What’s In All Those Tabs?</a:t>
            </a:r>
          </a:p>
          <a:p>
            <a:r>
              <a:rPr lang="en-US" sz="1400" dirty="0">
                <a:latin typeface="Calibri Light" panose="020F0302020204030204" pitchFamily="34" charset="0"/>
              </a:rPr>
              <a:t>Configuring Interactivity – Walkthrough With Instructors</a:t>
            </a:r>
          </a:p>
          <a:p>
            <a:pPr lvl="1"/>
            <a:r>
              <a:rPr lang="en-US" sz="1100" dirty="0">
                <a:solidFill>
                  <a:schemeClr val="tx2">
                    <a:lumMod val="75000"/>
                  </a:schemeClr>
                </a:solidFill>
                <a:latin typeface="Calibri Light" panose="020F0302020204030204" pitchFamily="34" charset="0"/>
              </a:rPr>
              <a:t>Filtering Data Before It Reaches The Report / Creating Filtering Schemes</a:t>
            </a:r>
          </a:p>
          <a:p>
            <a:pPr lvl="1"/>
            <a:r>
              <a:rPr lang="en-US" sz="1100" dirty="0">
                <a:solidFill>
                  <a:schemeClr val="tx2">
                    <a:lumMod val="75000"/>
                  </a:schemeClr>
                </a:solidFill>
                <a:latin typeface="Calibri Light" panose="020F0302020204030204" pitchFamily="34" charset="0"/>
              </a:rPr>
              <a:t>Marking (test data) / Marking as in Selecting / Marking as in Data Limiting (create simple bar chart)</a:t>
            </a:r>
          </a:p>
          <a:p>
            <a:pPr lvl="1"/>
            <a:r>
              <a:rPr lang="en-US" sz="1100" dirty="0">
                <a:solidFill>
                  <a:schemeClr val="tx2">
                    <a:lumMod val="75000"/>
                  </a:schemeClr>
                </a:solidFill>
                <a:latin typeface="Calibri Light" panose="020F0302020204030204" pitchFamily="34" charset="0"/>
              </a:rPr>
              <a:t>Creating Markings Through Document Properties / How Markings Work To Differentiate Data</a:t>
            </a:r>
          </a:p>
          <a:p>
            <a:pPr lvl="1"/>
            <a:r>
              <a:rPr lang="en-US" sz="1100" dirty="0">
                <a:solidFill>
                  <a:schemeClr val="tx2">
                    <a:lumMod val="75000"/>
                  </a:schemeClr>
                </a:solidFill>
                <a:latin typeface="Calibri Light" panose="020F0302020204030204" pitchFamily="34" charset="0"/>
              </a:rPr>
              <a:t>Different Colors For Markings / Different Names For Markings / Creating A Hierarchy</a:t>
            </a:r>
          </a:p>
          <a:p>
            <a:pPr lvl="1"/>
            <a:r>
              <a:rPr lang="en-US" sz="1100" dirty="0">
                <a:solidFill>
                  <a:schemeClr val="tx2">
                    <a:lumMod val="75000"/>
                  </a:schemeClr>
                </a:solidFill>
                <a:latin typeface="Calibri Light" panose="020F0302020204030204" pitchFamily="34" charset="0"/>
              </a:rPr>
              <a:t>Multiple Marking By Dragging Across Multiple Items / CTRL + Select</a:t>
            </a:r>
          </a:p>
          <a:p>
            <a:pPr lvl="1"/>
            <a:r>
              <a:rPr lang="en-US" sz="1100" dirty="0">
                <a:solidFill>
                  <a:schemeClr val="tx2">
                    <a:lumMod val="75000"/>
                  </a:schemeClr>
                </a:solidFill>
                <a:latin typeface="Calibri Light" panose="020F0302020204030204" pitchFamily="34" charset="0"/>
              </a:rPr>
              <a:t>Details Visualizations / Details On Demand Options (Using Table vs DOD Icon)</a:t>
            </a:r>
          </a:p>
          <a:p>
            <a:pPr lvl="1"/>
            <a:r>
              <a:rPr lang="en-US" sz="1100" dirty="0">
                <a:solidFill>
                  <a:schemeClr val="tx2">
                    <a:lumMod val="75000"/>
                  </a:schemeClr>
                </a:solidFill>
                <a:latin typeface="Calibri Light" panose="020F0302020204030204" pitchFamily="34" charset="0"/>
              </a:rPr>
              <a:t>Limit Data Using Filters / Limit Data Using Expressions</a:t>
            </a:r>
          </a:p>
          <a:p>
            <a:pPr lvl="1"/>
            <a:r>
              <a:rPr lang="en-US" sz="1100" dirty="0">
                <a:solidFill>
                  <a:schemeClr val="tx2">
                    <a:lumMod val="75000"/>
                  </a:schemeClr>
                </a:solidFill>
                <a:latin typeface="Calibri Light" panose="020F0302020204030204" pitchFamily="34" charset="0"/>
              </a:rPr>
              <a:t>Creating a dashboard to tie it all together</a:t>
            </a:r>
          </a:p>
          <a:p>
            <a:pPr marL="0" indent="0">
              <a:buNone/>
            </a:pPr>
            <a:r>
              <a:rPr lang="en-US" sz="1400" b="1" dirty="0">
                <a:solidFill>
                  <a:srgbClr val="C00000"/>
                </a:solidFill>
                <a:latin typeface="Calibri Light" panose="020F0302020204030204" pitchFamily="34" charset="0"/>
              </a:rPr>
              <a:t>LUNCH – 12:30PM</a:t>
            </a:r>
            <a:endParaRPr lang="en-US" sz="1200" dirty="0">
              <a:solidFill>
                <a:srgbClr val="C00000"/>
              </a:solidFill>
              <a:latin typeface="Calibri Light" panose="020F0302020204030204" pitchFamily="34" charset="0"/>
            </a:endParaRPr>
          </a:p>
          <a:p>
            <a:r>
              <a:rPr lang="en-US" sz="1400" b="1" u="sng" dirty="0">
                <a:solidFill>
                  <a:schemeClr val="accent6"/>
                </a:solidFill>
                <a:latin typeface="Calibri Light" panose="020F0302020204030204" pitchFamily="34" charset="0"/>
              </a:rPr>
              <a:t>Activity #1</a:t>
            </a:r>
            <a:r>
              <a:rPr lang="en-US" sz="1400" dirty="0">
                <a:solidFill>
                  <a:schemeClr val="accent6"/>
                </a:solidFill>
                <a:latin typeface="Calibri Light" panose="020F0302020204030204" pitchFamily="34" charset="0"/>
              </a:rPr>
              <a:t> – Create a 3-Tier hierarchy with bar charts allowing you to drill down from Regions to Districts to Centers</a:t>
            </a:r>
          </a:p>
          <a:p>
            <a:r>
              <a:rPr lang="en-US" sz="1400" b="1" u="sng" dirty="0">
                <a:solidFill>
                  <a:schemeClr val="accent6"/>
                </a:solidFill>
                <a:latin typeface="Calibri Light" panose="020F0302020204030204" pitchFamily="34" charset="0"/>
              </a:rPr>
              <a:t>Activity #2</a:t>
            </a:r>
            <a:r>
              <a:rPr lang="en-US" sz="1400" dirty="0">
                <a:solidFill>
                  <a:schemeClr val="accent6"/>
                </a:solidFill>
                <a:latin typeface="Calibri Light" panose="020F0302020204030204" pitchFamily="34" charset="0"/>
              </a:rPr>
              <a:t> – Create a </a:t>
            </a:r>
            <a:r>
              <a:rPr lang="en-US" sz="1400" dirty="0" err="1">
                <a:solidFill>
                  <a:schemeClr val="accent6"/>
                </a:solidFill>
                <a:latin typeface="Calibri Light" panose="020F0302020204030204" pitchFamily="34" charset="0"/>
              </a:rPr>
              <a:t>treemap</a:t>
            </a:r>
            <a:r>
              <a:rPr lang="en-US" sz="1400" dirty="0">
                <a:solidFill>
                  <a:schemeClr val="accent6"/>
                </a:solidFill>
                <a:latin typeface="Calibri Light" panose="020F0302020204030204" pitchFamily="34" charset="0"/>
              </a:rPr>
              <a:t> that shows the top 10 documenting locations sized &amp; colored by totals, a text filter that distinguishes between failure types &amp; allows you to pick dates.  Add 2 more interactive visualizations that make sense.</a:t>
            </a:r>
          </a:p>
          <a:p>
            <a:r>
              <a:rPr lang="en-US" sz="1400" dirty="0">
                <a:latin typeface="Calibri Light" panose="020F0302020204030204" pitchFamily="34" charset="0"/>
              </a:rPr>
              <a:t>Configuring Interactivity – Dashboard Scenario Activity, use a tree map, text area date selector, pie chart, bar graph, line chart histogram, details on demand</a:t>
            </a:r>
          </a:p>
          <a:p>
            <a:pPr lvl="1"/>
            <a:r>
              <a:rPr lang="en-US" sz="1200" dirty="0">
                <a:solidFill>
                  <a:schemeClr val="tx2">
                    <a:lumMod val="75000"/>
                  </a:schemeClr>
                </a:solidFill>
                <a:latin typeface="Calibri Light" panose="020F0302020204030204" pitchFamily="34" charset="0"/>
              </a:rPr>
              <a:t>#1  Who are the top 3 LTC employees by shift for each district in your region?</a:t>
            </a:r>
          </a:p>
          <a:p>
            <a:pPr lvl="1"/>
            <a:r>
              <a:rPr lang="en-US" sz="1200" dirty="0">
                <a:solidFill>
                  <a:schemeClr val="tx2">
                    <a:lumMod val="75000"/>
                  </a:schemeClr>
                </a:solidFill>
                <a:latin typeface="Calibri Light" panose="020F0302020204030204" pitchFamily="34" charset="0"/>
              </a:rPr>
              <a:t>#2  Show the results for Q3 &amp; Q4 + the trends</a:t>
            </a:r>
          </a:p>
          <a:p>
            <a:pPr marL="274320" lvl="1" indent="0">
              <a:buNone/>
            </a:pPr>
            <a:endParaRPr lang="en-US" sz="1000" dirty="0">
              <a:latin typeface="Calibri Light" panose="020F0302020204030204" pitchFamily="34" charset="0"/>
            </a:endParaRPr>
          </a:p>
          <a:p>
            <a:pPr marL="274320" lvl="1" indent="0">
              <a:buNone/>
            </a:pPr>
            <a:r>
              <a:rPr lang="en-US" sz="1200" dirty="0">
                <a:solidFill>
                  <a:srgbClr val="C00000"/>
                </a:solidFill>
                <a:latin typeface="Calibri Light" panose="020F0302020204030204" pitchFamily="34" charset="0"/>
              </a:rPr>
              <a:t>Cover all available help, Cover Spotfire Demo File</a:t>
            </a:r>
            <a:endParaRPr lang="en-US" sz="1000" dirty="0">
              <a:solidFill>
                <a:srgbClr val="C00000"/>
              </a:solidFill>
              <a:latin typeface="Calibri Light" panose="020F0302020204030204" pitchFamily="34" charset="0"/>
            </a:endParaRPr>
          </a:p>
          <a:p>
            <a:pPr marL="274320" lvl="1" indent="0">
              <a:buNone/>
            </a:pPr>
            <a:r>
              <a:rPr lang="en-US" sz="1200" dirty="0">
                <a:solidFill>
                  <a:srgbClr val="C00000"/>
                </a:solidFill>
                <a:latin typeface="Calibri Light" panose="020F0302020204030204" pitchFamily="34" charset="0"/>
              </a:rPr>
              <a:t>Use your own data or use ours to create a dashboard / Additional Help time</a:t>
            </a:r>
          </a:p>
        </p:txBody>
      </p:sp>
      <p:sp>
        <p:nvSpPr>
          <p:cNvPr id="4" name="Title 3"/>
          <p:cNvSpPr>
            <a:spLocks noGrp="1"/>
          </p:cNvSpPr>
          <p:nvPr>
            <p:ph type="title"/>
          </p:nvPr>
        </p:nvSpPr>
        <p:spPr>
          <a:xfrm>
            <a:off x="959176" y="268299"/>
            <a:ext cx="10273029" cy="525332"/>
          </a:xfrm>
        </p:spPr>
        <p:txBody>
          <a:bodyPr/>
          <a:lstStyle/>
          <a:p>
            <a:r>
              <a:rPr lang="en-US" sz="3200" b="1" dirty="0">
                <a:latin typeface="Calibri" panose="020F0502020204030204" pitchFamily="34" charset="0"/>
              </a:rPr>
              <a:t>Itinerary - Day 2</a:t>
            </a:r>
          </a:p>
        </p:txBody>
      </p:sp>
      <p:sp>
        <p:nvSpPr>
          <p:cNvPr id="5" name="TextBox 4"/>
          <p:cNvSpPr txBox="1"/>
          <p:nvPr/>
        </p:nvSpPr>
        <p:spPr>
          <a:xfrm>
            <a:off x="7220309" y="1913818"/>
            <a:ext cx="4175186" cy="2862322"/>
          </a:xfrm>
          <a:prstGeom prst="rect">
            <a:avLst/>
          </a:prstGeom>
          <a:noFill/>
          <a:ln>
            <a:solidFill>
              <a:srgbClr val="C00000"/>
            </a:solidFill>
          </a:ln>
          <a:effectLst>
            <a:glow rad="101600">
              <a:srgbClr val="FF6600">
                <a:alpha val="40000"/>
              </a:srgbClr>
            </a:glow>
          </a:effectLst>
        </p:spPr>
        <p:txBody>
          <a:bodyPr wrap="square" rtlCol="0">
            <a:spAutoFit/>
          </a:bodyPr>
          <a:lstStyle/>
          <a:p>
            <a:r>
              <a:rPr lang="en-US" sz="2000" b="1" dirty="0">
                <a:latin typeface="Calibri" panose="020F0502020204030204" pitchFamily="34" charset="0"/>
              </a:rPr>
              <a:t>Helpful Tips:</a:t>
            </a:r>
          </a:p>
          <a:p>
            <a:r>
              <a:rPr lang="en-US" sz="2000" i="1" dirty="0">
                <a:solidFill>
                  <a:srgbClr val="002060"/>
                </a:solidFill>
                <a:latin typeface="Calibri Light" panose="020F0302020204030204" pitchFamily="34" charset="0"/>
                <a:ea typeface="Cracked" charset="0"/>
                <a:cs typeface="Cracked" charset="0"/>
              </a:rPr>
              <a:t>To avoid having to take this class again…</a:t>
            </a:r>
          </a:p>
          <a:p>
            <a:endParaRPr lang="en-US" sz="2000"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take lots of notes!</a:t>
            </a:r>
            <a:endParaRPr lang="en-US"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ask questions if you feel lost</a:t>
            </a:r>
            <a:endParaRPr lang="en-US"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do not try to think ahead</a:t>
            </a:r>
            <a:endParaRPr lang="en-US"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a:t>
            </a:r>
            <a:r>
              <a:rPr lang="en-US" sz="2000" b="1" dirty="0">
                <a:solidFill>
                  <a:srgbClr val="4E2E89"/>
                </a:solidFill>
                <a:latin typeface="Calibri" panose="020F0502020204030204" pitchFamily="34" charset="0"/>
              </a:rPr>
              <a:t>BE HERE NOW</a:t>
            </a:r>
          </a:p>
        </p:txBody>
      </p:sp>
    </p:spTree>
    <p:extLst>
      <p:ext uri="{BB962C8B-B14F-4D97-AF65-F5344CB8AC3E}">
        <p14:creationId xmlns:p14="http://schemas.microsoft.com/office/powerpoint/2010/main" val="262618901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125416" y="1037364"/>
            <a:ext cx="9940548" cy="5013964"/>
            <a:chOff x="1125416" y="882618"/>
            <a:chExt cx="9940548" cy="5013964"/>
          </a:xfrm>
        </p:grpSpPr>
        <p:pic>
          <p:nvPicPr>
            <p:cNvPr id="2" name="Picture 1"/>
            <p:cNvPicPr>
              <a:picLocks noChangeAspect="1"/>
            </p:cNvPicPr>
            <p:nvPr/>
          </p:nvPicPr>
          <p:blipFill>
            <a:blip r:embed="rId2"/>
            <a:stretch>
              <a:fillRect/>
            </a:stretch>
          </p:blipFill>
          <p:spPr>
            <a:xfrm>
              <a:off x="1125416" y="1354231"/>
              <a:ext cx="2743200" cy="4345857"/>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a:stretch>
              <a:fillRect/>
            </a:stretch>
          </p:blipFill>
          <p:spPr>
            <a:xfrm>
              <a:off x="4724090" y="882618"/>
              <a:ext cx="2743200" cy="5013964"/>
            </a:xfrm>
            <a:prstGeom prst="rect">
              <a:avLst/>
            </a:prstGeom>
            <a:ln>
              <a:noFill/>
            </a:ln>
            <a:effectLst>
              <a:outerShdw blurRad="190500" algn="tl" rotWithShape="0">
                <a:srgbClr val="000000">
                  <a:alpha val="70000"/>
                </a:srgbClr>
              </a:outerShdw>
            </a:effectLst>
          </p:spPr>
        </p:pic>
        <p:pic>
          <p:nvPicPr>
            <p:cNvPr id="4" name="Picture 3"/>
            <p:cNvPicPr>
              <a:picLocks noChangeAspect="1"/>
            </p:cNvPicPr>
            <p:nvPr/>
          </p:nvPicPr>
          <p:blipFill>
            <a:blip r:embed="rId4"/>
            <a:stretch>
              <a:fillRect/>
            </a:stretch>
          </p:blipFill>
          <p:spPr>
            <a:xfrm>
              <a:off x="8322764" y="1171582"/>
              <a:ext cx="2743200" cy="4711153"/>
            </a:xfrm>
            <a:prstGeom prst="rect">
              <a:avLst/>
            </a:prstGeom>
            <a:ln>
              <a:noFill/>
            </a:ln>
            <a:effectLst>
              <a:outerShdw blurRad="190500" algn="tl" rotWithShape="0">
                <a:srgbClr val="000000">
                  <a:alpha val="70000"/>
                </a:srgbClr>
              </a:outerShdw>
            </a:effectLst>
          </p:spPr>
        </p:pic>
      </p:grpSp>
      <p:sp>
        <p:nvSpPr>
          <p:cNvPr id="9" name="Title 1"/>
          <p:cNvSpPr txBox="1">
            <a:spLocks/>
          </p:cNvSpPr>
          <p:nvPr/>
        </p:nvSpPr>
        <p:spPr>
          <a:xfrm>
            <a:off x="959176" y="268298"/>
            <a:ext cx="10273029" cy="917575"/>
          </a:xfrm>
          <a:prstGeom prst="rect">
            <a:avLst/>
          </a:prstGeom>
        </p:spPr>
        <p:txBody>
          <a:bodyPr/>
          <a:lstStyle>
            <a:lvl1pPr algn="l" rtl="0" eaLnBrk="1" fontAlgn="base" hangingPunct="1">
              <a:lnSpc>
                <a:spcPct val="90000"/>
              </a:lnSpc>
              <a:spcBef>
                <a:spcPct val="0"/>
              </a:spcBef>
              <a:spcAft>
                <a:spcPct val="0"/>
              </a:spcAft>
              <a:defRPr lang="en-US" sz="28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5pPr>
            <a:lvl6pPr marL="408551"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6pPr>
            <a:lvl7pPr marL="817103"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7pPr>
            <a:lvl8pPr marL="1225655"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8pPr>
            <a:lvl9pPr marL="1634207"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9pPr>
          </a:lstStyle>
          <a:p>
            <a:r>
              <a:rPr lang="en-US" b="1" dirty="0">
                <a:latin typeface="Calibri" charset="0"/>
                <a:ea typeface="Calibri" charset="0"/>
                <a:cs typeface="Calibri" charset="0"/>
              </a:rPr>
              <a:t>What’s in All Those Tabs?  </a:t>
            </a:r>
            <a:r>
              <a:rPr lang="en-US" dirty="0">
                <a:latin typeface="Calibri" charset="0"/>
                <a:ea typeface="Calibri" charset="0"/>
                <a:cs typeface="Calibri" charset="0"/>
              </a:rPr>
              <a:t>Spotfire Menu Glossary 1</a:t>
            </a:r>
          </a:p>
        </p:txBody>
      </p:sp>
    </p:spTree>
    <p:extLst>
      <p:ext uri="{BB962C8B-B14F-4D97-AF65-F5344CB8AC3E}">
        <p14:creationId xmlns:p14="http://schemas.microsoft.com/office/powerpoint/2010/main" val="4001286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11629" y="1396888"/>
            <a:ext cx="2743200" cy="439397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4950317" y="1657342"/>
            <a:ext cx="2743200" cy="3873068"/>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4"/>
          <a:stretch>
            <a:fillRect/>
          </a:stretch>
        </p:blipFill>
        <p:spPr>
          <a:xfrm>
            <a:off x="8489005" y="2657560"/>
            <a:ext cx="2743200" cy="1604944"/>
          </a:xfrm>
          <a:prstGeom prst="rect">
            <a:avLst/>
          </a:prstGeom>
          <a:ln>
            <a:noFill/>
          </a:ln>
          <a:effectLst>
            <a:outerShdw blurRad="190500" algn="tl" rotWithShape="0">
              <a:srgbClr val="000000">
                <a:alpha val="70000"/>
              </a:srgbClr>
            </a:outerShdw>
          </a:effectLst>
        </p:spPr>
      </p:pic>
      <p:sp>
        <p:nvSpPr>
          <p:cNvPr id="9" name="Title 1"/>
          <p:cNvSpPr txBox="1">
            <a:spLocks/>
          </p:cNvSpPr>
          <p:nvPr/>
        </p:nvSpPr>
        <p:spPr>
          <a:xfrm>
            <a:off x="959176" y="268298"/>
            <a:ext cx="10273029" cy="917575"/>
          </a:xfrm>
          <a:prstGeom prst="rect">
            <a:avLst/>
          </a:prstGeom>
        </p:spPr>
        <p:txBody>
          <a:bodyPr/>
          <a:lstStyle>
            <a:lvl1pPr algn="l" rtl="0" eaLnBrk="1" fontAlgn="base" hangingPunct="1">
              <a:lnSpc>
                <a:spcPct val="90000"/>
              </a:lnSpc>
              <a:spcBef>
                <a:spcPct val="0"/>
              </a:spcBef>
              <a:spcAft>
                <a:spcPct val="0"/>
              </a:spcAft>
              <a:defRPr lang="en-US" sz="28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5pPr>
            <a:lvl6pPr marL="408551"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6pPr>
            <a:lvl7pPr marL="817103"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7pPr>
            <a:lvl8pPr marL="1225655"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8pPr>
            <a:lvl9pPr marL="1634207"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9pPr>
          </a:lstStyle>
          <a:p>
            <a:r>
              <a:rPr lang="en-US" b="1" dirty="0">
                <a:latin typeface="Calibri" charset="0"/>
                <a:ea typeface="Calibri" charset="0"/>
                <a:cs typeface="Calibri" charset="0"/>
              </a:rPr>
              <a:t>What’s in All Those Tabs?  </a:t>
            </a:r>
            <a:r>
              <a:rPr lang="en-US" dirty="0">
                <a:latin typeface="Calibri" charset="0"/>
                <a:ea typeface="Calibri" charset="0"/>
                <a:cs typeface="Calibri" charset="0"/>
              </a:rPr>
              <a:t>Spotfire Menu Glossary 2</a:t>
            </a:r>
          </a:p>
        </p:txBody>
      </p:sp>
    </p:spTree>
    <p:extLst>
      <p:ext uri="{BB962C8B-B14F-4D97-AF65-F5344CB8AC3E}">
        <p14:creationId xmlns:p14="http://schemas.microsoft.com/office/powerpoint/2010/main" val="4118664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4000" y="5918200"/>
            <a:ext cx="11684000" cy="307777"/>
          </a:xfrm>
          <a:prstGeom prst="rect">
            <a:avLst/>
          </a:prstGeom>
          <a:noFill/>
        </p:spPr>
        <p:txBody>
          <a:bodyPr vert="horz" rtlCol="0">
            <a:spAutoFit/>
          </a:bodyPr>
          <a:lstStyle/>
          <a:p>
            <a:r>
              <a:rPr lang="en-US" sz="700" b="1">
                <a:latin typeface="Arial" panose="020B0604020202020204" pitchFamily="34" charset="0"/>
              </a:rPr>
              <a:t>Filter Settings</a:t>
            </a:r>
          </a:p>
          <a:p>
            <a:r>
              <a:rPr lang="it-IT" sz="700">
                <a:latin typeface="Arial" panose="020B0604020202020204" pitchFamily="34" charset="0"/>
              </a:rPr>
              <a:t>-  Origin Region: (MIWE, NOEA, NOWE, SOEA, SOWE)</a:t>
            </a:r>
            <a:endParaRPr lang="en-US" sz="700">
              <a:latin typeface="Arial" panose="020B0604020202020204" pitchFamily="34" charset="0"/>
            </a:endParaRPr>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266700" y="800100"/>
            <a:ext cx="11658600" cy="5118100"/>
          </a:xfrm>
          <a:prstGeom prst="rect">
            <a:avLst/>
          </a:prstGeom>
        </p:spPr>
      </p:pic>
      <p:sp>
        <p:nvSpPr>
          <p:cNvPr id="5" name="Title 1"/>
          <p:cNvSpPr txBox="1">
            <a:spLocks/>
          </p:cNvSpPr>
          <p:nvPr/>
        </p:nvSpPr>
        <p:spPr>
          <a:xfrm>
            <a:off x="747994" y="145469"/>
            <a:ext cx="10696012" cy="523272"/>
          </a:xfrm>
          <a:prstGeom prst="rect">
            <a:avLst/>
          </a:prstGeom>
        </p:spPr>
        <p:txBody>
          <a:bodyPr/>
          <a:lstStyle>
            <a:lvl1pPr algn="l" rtl="0" eaLnBrk="1" fontAlgn="base" hangingPunct="1">
              <a:lnSpc>
                <a:spcPct val="90000"/>
              </a:lnSpc>
              <a:spcBef>
                <a:spcPct val="0"/>
              </a:spcBef>
              <a:spcAft>
                <a:spcPct val="0"/>
              </a:spcAft>
              <a:defRPr lang="en-US" sz="28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5pPr>
            <a:lvl6pPr marL="408551"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6pPr>
            <a:lvl7pPr marL="817103"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7pPr>
            <a:lvl8pPr marL="1225655"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8pPr>
            <a:lvl9pPr marL="1634207"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9pPr>
          </a:lstStyle>
          <a:p>
            <a:r>
              <a:rPr lang="en-US" sz="3200" b="1" dirty="0">
                <a:latin typeface="Calibri" charset="0"/>
                <a:ea typeface="Calibri" charset="0"/>
                <a:cs typeface="Calibri" charset="0"/>
              </a:rPr>
              <a:t>Activity #1 - </a:t>
            </a:r>
            <a:r>
              <a:rPr lang="en-US" sz="1600" dirty="0">
                <a:solidFill>
                  <a:srgbClr val="C00000"/>
                </a:solidFill>
                <a:latin typeface="Calibri Light" panose="020F0302020204030204" pitchFamily="34" charset="0"/>
              </a:rPr>
              <a:t>Create a 3-Tier hierarchy with bar charts allowing you to drill down from Regions to Districts to Centers</a:t>
            </a:r>
          </a:p>
          <a:p>
            <a:r>
              <a:rPr lang="en-US" sz="3200" b="1" dirty="0">
                <a:latin typeface="Calibri" charset="0"/>
                <a:ea typeface="Calibri" charset="0"/>
                <a:cs typeface="Calibri" charset="0"/>
              </a:rPr>
              <a:t> </a:t>
            </a:r>
          </a:p>
        </p:txBody>
      </p:sp>
    </p:spTree>
    <p:extLst>
      <p:ext uri="{BB962C8B-B14F-4D97-AF65-F5344CB8AC3E}">
        <p14:creationId xmlns:p14="http://schemas.microsoft.com/office/powerpoint/2010/main" val="566638830"/>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934492" y="1385248"/>
            <a:ext cx="10323015" cy="4689901"/>
          </a:xfrm>
          <a:prstGeom prst="rect">
            <a:avLst/>
          </a:prstGeom>
        </p:spPr>
      </p:pic>
      <p:sp>
        <p:nvSpPr>
          <p:cNvPr id="5" name="Title 1"/>
          <p:cNvSpPr txBox="1">
            <a:spLocks/>
          </p:cNvSpPr>
          <p:nvPr/>
        </p:nvSpPr>
        <p:spPr>
          <a:xfrm>
            <a:off x="747994" y="145469"/>
            <a:ext cx="10696012" cy="905409"/>
          </a:xfrm>
          <a:prstGeom prst="rect">
            <a:avLst/>
          </a:prstGeom>
        </p:spPr>
        <p:txBody>
          <a:bodyPr/>
          <a:lstStyle>
            <a:lvl1pPr algn="l" rtl="0" eaLnBrk="1" fontAlgn="base" hangingPunct="1">
              <a:lnSpc>
                <a:spcPct val="90000"/>
              </a:lnSpc>
              <a:spcBef>
                <a:spcPct val="0"/>
              </a:spcBef>
              <a:spcAft>
                <a:spcPct val="0"/>
              </a:spcAft>
              <a:defRPr lang="en-US" sz="28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5pPr>
            <a:lvl6pPr marL="408551"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6pPr>
            <a:lvl7pPr marL="817103"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7pPr>
            <a:lvl8pPr marL="1225655"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8pPr>
            <a:lvl9pPr marL="1634207"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9pPr>
          </a:lstStyle>
          <a:p>
            <a:r>
              <a:rPr lang="en-US" sz="3200" b="1" dirty="0">
                <a:latin typeface="Calibri" charset="0"/>
                <a:ea typeface="Calibri" charset="0"/>
                <a:cs typeface="Calibri" charset="0"/>
              </a:rPr>
              <a:t>Activity #2 - </a:t>
            </a:r>
            <a:r>
              <a:rPr lang="en-US" sz="1600" dirty="0">
                <a:solidFill>
                  <a:srgbClr val="C00000"/>
                </a:solidFill>
                <a:latin typeface="Calibri Light" panose="020F0302020204030204" pitchFamily="34" charset="0"/>
              </a:rPr>
              <a:t>Create a </a:t>
            </a:r>
            <a:r>
              <a:rPr lang="en-US" sz="1600" dirty="0" err="1">
                <a:solidFill>
                  <a:srgbClr val="C00000"/>
                </a:solidFill>
                <a:latin typeface="Calibri Light" panose="020F0302020204030204" pitchFamily="34" charset="0"/>
              </a:rPr>
              <a:t>treemap</a:t>
            </a:r>
            <a:r>
              <a:rPr lang="en-US" sz="1600" dirty="0">
                <a:solidFill>
                  <a:srgbClr val="C00000"/>
                </a:solidFill>
                <a:latin typeface="Calibri Light" panose="020F0302020204030204" pitchFamily="34" charset="0"/>
              </a:rPr>
              <a:t> that shows the top 10 documenting locations sized &amp; colored by totals, a text filter that distinguishes between failure types &amp; allows you to pick dates.  Add 2 more interactive visualizations that make sense.</a:t>
            </a:r>
          </a:p>
          <a:p>
            <a:r>
              <a:rPr lang="en-US" sz="3200" b="1" dirty="0">
                <a:latin typeface="Calibri" charset="0"/>
                <a:ea typeface="Calibri" charset="0"/>
                <a:cs typeface="Calibri" charset="0"/>
              </a:rPr>
              <a:t> </a:t>
            </a:r>
          </a:p>
        </p:txBody>
      </p:sp>
    </p:spTree>
    <p:extLst>
      <p:ext uri="{BB962C8B-B14F-4D97-AF65-F5344CB8AC3E}">
        <p14:creationId xmlns:p14="http://schemas.microsoft.com/office/powerpoint/2010/main" val="279151641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5</a:t>
            </a:fld>
            <a:endParaRPr lang="en-US" dirty="0"/>
          </a:p>
        </p:txBody>
      </p:sp>
      <p:pic>
        <p:nvPicPr>
          <p:cNvPr id="6" name="Picture 5"/>
          <p:cNvPicPr>
            <a:picLocks noChangeAspect="1"/>
          </p:cNvPicPr>
          <p:nvPr/>
        </p:nvPicPr>
        <p:blipFill>
          <a:blip r:embed="rId2"/>
          <a:stretch>
            <a:fillRect/>
          </a:stretch>
        </p:blipFill>
        <p:spPr>
          <a:xfrm>
            <a:off x="926861" y="1395110"/>
            <a:ext cx="9940196" cy="4416234"/>
          </a:xfrm>
          <a:prstGeom prst="rect">
            <a:avLst/>
          </a:prstGeom>
        </p:spPr>
      </p:pic>
      <p:sp>
        <p:nvSpPr>
          <p:cNvPr id="7" name="TextBox 6"/>
          <p:cNvSpPr txBox="1"/>
          <p:nvPr/>
        </p:nvSpPr>
        <p:spPr>
          <a:xfrm>
            <a:off x="619546" y="661268"/>
            <a:ext cx="7374776" cy="400110"/>
          </a:xfrm>
          <a:prstGeom prst="rect">
            <a:avLst/>
          </a:prstGeom>
          <a:noFill/>
        </p:spPr>
        <p:txBody>
          <a:bodyPr wrap="none" rtlCol="0">
            <a:spAutoFit/>
          </a:bodyPr>
          <a:lstStyle/>
          <a:p>
            <a:pPr marL="274320" indent="-274320">
              <a:buFont typeface="Arial" pitchFamily="34" charset="0"/>
              <a:buChar char="•"/>
            </a:pPr>
            <a:r>
              <a:rPr lang="en-US" sz="2000" dirty="0">
                <a:latin typeface="Calibri" charset="0"/>
                <a:ea typeface="Calibri" charset="0"/>
                <a:cs typeface="Calibri" charset="0"/>
              </a:rPr>
              <a:t>Create drill-down report visualizations that can be easily exported:</a:t>
            </a:r>
          </a:p>
        </p:txBody>
      </p:sp>
      <p:sp>
        <p:nvSpPr>
          <p:cNvPr id="9" name="Title 8"/>
          <p:cNvSpPr>
            <a:spLocks noGrp="1"/>
          </p:cNvSpPr>
          <p:nvPr>
            <p:ph type="title"/>
          </p:nvPr>
        </p:nvSpPr>
        <p:spPr>
          <a:xfrm>
            <a:off x="926861" y="191029"/>
            <a:ext cx="7199222" cy="470239"/>
          </a:xfrm>
        </p:spPr>
        <p:txBody>
          <a:bodyPr/>
          <a:lstStyle/>
          <a:p>
            <a:r>
              <a:rPr lang="en-US" b="1" dirty="0">
                <a:latin typeface="Calibri" charset="0"/>
                <a:ea typeface="Calibri" charset="0"/>
                <a:cs typeface="Calibri" charset="0"/>
              </a:rPr>
              <a:t>What Can Spotfire Do For You?</a:t>
            </a:r>
          </a:p>
        </p:txBody>
      </p:sp>
    </p:spTree>
    <p:extLst>
      <p:ext uri="{BB962C8B-B14F-4D97-AF65-F5344CB8AC3E}">
        <p14:creationId xmlns:p14="http://schemas.microsoft.com/office/powerpoint/2010/main" val="831157181"/>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50</a:t>
            </a:fld>
            <a:endParaRPr lang="en-US" dirty="0"/>
          </a:p>
        </p:txBody>
      </p:sp>
      <p:sp>
        <p:nvSpPr>
          <p:cNvPr id="4" name="Title 3"/>
          <p:cNvSpPr>
            <a:spLocks noGrp="1"/>
          </p:cNvSpPr>
          <p:nvPr>
            <p:ph type="title"/>
          </p:nvPr>
        </p:nvSpPr>
        <p:spPr/>
        <p:txBody>
          <a:bodyPr/>
          <a:lstStyle/>
          <a:p>
            <a:r>
              <a:rPr lang="en-US" dirty="0"/>
              <a:t>Configuring Interactivity – Making it all work together</a:t>
            </a:r>
          </a:p>
        </p:txBody>
      </p:sp>
      <p:pic>
        <p:nvPicPr>
          <p:cNvPr id="5" name="Picture 4"/>
          <p:cNvPicPr>
            <a:picLocks noChangeAspect="1"/>
          </p:cNvPicPr>
          <p:nvPr/>
        </p:nvPicPr>
        <p:blipFill>
          <a:blip r:embed="rId2"/>
          <a:stretch>
            <a:fillRect/>
          </a:stretch>
        </p:blipFill>
        <p:spPr>
          <a:xfrm>
            <a:off x="1715589" y="1692156"/>
            <a:ext cx="9210538" cy="3453054"/>
          </a:xfrm>
          <a:prstGeom prst="rect">
            <a:avLst/>
          </a:prstGeom>
        </p:spPr>
      </p:pic>
    </p:spTree>
    <p:extLst>
      <p:ext uri="{BB962C8B-B14F-4D97-AF65-F5344CB8AC3E}">
        <p14:creationId xmlns:p14="http://schemas.microsoft.com/office/powerpoint/2010/main" val="15973805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a:t>Tibco</a:t>
            </a:r>
            <a:r>
              <a:rPr lang="en-US" sz="2800" dirty="0"/>
              <a:t> Software Consumer User’s Guide Links</a:t>
            </a:r>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51</a:t>
            </a:fld>
            <a:endParaRPr lang="en-US" dirty="0"/>
          </a:p>
        </p:txBody>
      </p:sp>
      <p:sp>
        <p:nvSpPr>
          <p:cNvPr id="4" name="TextBox 3"/>
          <p:cNvSpPr txBox="1"/>
          <p:nvPr/>
        </p:nvSpPr>
        <p:spPr>
          <a:xfrm>
            <a:off x="1106344" y="887749"/>
            <a:ext cx="4090496" cy="5262979"/>
          </a:xfrm>
          <a:prstGeom prst="rect">
            <a:avLst/>
          </a:prstGeom>
          <a:noFill/>
        </p:spPr>
        <p:txBody>
          <a:bodyPr wrap="square" rtlCol="0">
            <a:spAutoFit/>
          </a:bodyPr>
          <a:lstStyle/>
          <a:p>
            <a:r>
              <a:rPr lang="en-US" sz="2000" b="1" dirty="0">
                <a:hlinkClick r:id="rId2"/>
              </a:rPr>
              <a:t>Creating a Bar Chart</a:t>
            </a:r>
            <a:endParaRPr lang="en-US" sz="2000" b="1" dirty="0"/>
          </a:p>
          <a:p>
            <a:r>
              <a:rPr lang="en-US" sz="2000" b="1" dirty="0">
                <a:hlinkClick r:id="rId3"/>
              </a:rPr>
              <a:t>Creating a Line Chart</a:t>
            </a:r>
          </a:p>
          <a:p>
            <a:r>
              <a:rPr lang="en-US" sz="2000" b="1" dirty="0">
                <a:hlinkClick r:id="rId3"/>
              </a:rPr>
              <a:t>Creating a Combination Chart</a:t>
            </a:r>
            <a:endParaRPr lang="en-US" sz="2000" b="1" dirty="0"/>
          </a:p>
          <a:p>
            <a:r>
              <a:rPr lang="en-US" sz="2000" b="1" dirty="0">
                <a:hlinkClick r:id="rId4"/>
              </a:rPr>
              <a:t>Creating a Pie Chart</a:t>
            </a:r>
            <a:endParaRPr lang="en-US" sz="2000" b="1" dirty="0"/>
          </a:p>
          <a:p>
            <a:r>
              <a:rPr lang="en-US" sz="2000" b="1" dirty="0">
                <a:hlinkClick r:id="rId5"/>
              </a:rPr>
              <a:t>Creating a Tree Map</a:t>
            </a:r>
            <a:endParaRPr lang="en-US" sz="2000" b="1" dirty="0"/>
          </a:p>
          <a:p>
            <a:endParaRPr lang="en-US" sz="2000" b="1" dirty="0"/>
          </a:p>
          <a:p>
            <a:r>
              <a:rPr lang="en-US" sz="2000" b="1" dirty="0">
                <a:hlinkClick r:id="rId6"/>
              </a:rPr>
              <a:t>Creating a Table</a:t>
            </a:r>
            <a:endParaRPr lang="en-US" sz="2000" b="1" dirty="0"/>
          </a:p>
          <a:p>
            <a:r>
              <a:rPr lang="en-US" sz="2000" b="1" dirty="0">
                <a:hlinkClick r:id="rId6"/>
              </a:rPr>
              <a:t>How to Use A Summary Table</a:t>
            </a:r>
            <a:endParaRPr lang="en-US" sz="2000" b="1" dirty="0"/>
          </a:p>
          <a:p>
            <a:r>
              <a:rPr lang="en-US" sz="2000" b="1" dirty="0">
                <a:hlinkClick r:id="rId7"/>
              </a:rPr>
              <a:t>Creating a Cross Table</a:t>
            </a:r>
            <a:endParaRPr lang="en-US" sz="2000" b="1" dirty="0"/>
          </a:p>
          <a:p>
            <a:endParaRPr lang="en-US" sz="2000" b="1" dirty="0"/>
          </a:p>
          <a:p>
            <a:r>
              <a:rPr lang="en-US" sz="2000" b="1" dirty="0">
                <a:hlinkClick r:id="rId8"/>
              </a:rPr>
              <a:t>Calculated Columns</a:t>
            </a:r>
            <a:endParaRPr lang="en-US" sz="2000" b="1" dirty="0"/>
          </a:p>
          <a:p>
            <a:r>
              <a:rPr lang="en-US" sz="2000" b="1" dirty="0">
                <a:hlinkClick r:id="rId9"/>
              </a:rPr>
              <a:t>Marking</a:t>
            </a:r>
            <a:endParaRPr lang="en-US" sz="2000" b="1" dirty="0"/>
          </a:p>
          <a:p>
            <a:r>
              <a:rPr lang="en-US" sz="2000" b="1" dirty="0" err="1">
                <a:hlinkClick r:id="rId10"/>
              </a:rPr>
              <a:t>Spotfire</a:t>
            </a:r>
            <a:r>
              <a:rPr lang="en-US" sz="2000" b="1" dirty="0">
                <a:hlinkClick r:id="rId10"/>
              </a:rPr>
              <a:t> Learn</a:t>
            </a:r>
            <a:endParaRPr lang="en-US" sz="2000" b="1" dirty="0"/>
          </a:p>
          <a:p>
            <a:endParaRPr lang="en-US" sz="2000" b="1" dirty="0"/>
          </a:p>
          <a:p>
            <a:r>
              <a:rPr lang="en-US" sz="2000" b="1" dirty="0"/>
              <a:t>Fiscal Year Offset = 5</a:t>
            </a:r>
          </a:p>
          <a:p>
            <a:r>
              <a:rPr lang="en-US" dirty="0">
                <a:solidFill>
                  <a:srgbClr val="C00000"/>
                </a:solidFill>
                <a:latin typeface="Calibri Light" panose="020F0302020204030204" pitchFamily="34" charset="0"/>
              </a:rPr>
              <a:t>(Edit-Document Properties-Properties-Fiscal Year Offset-Edit-Value = 5)</a:t>
            </a:r>
            <a:endParaRPr lang="en-US" sz="2000" dirty="0">
              <a:solidFill>
                <a:srgbClr val="C00000"/>
              </a:solidFill>
              <a:latin typeface="Calibri Light" panose="020F0302020204030204" pitchFamily="34" charset="0"/>
            </a:endParaRPr>
          </a:p>
        </p:txBody>
      </p:sp>
      <p:pic>
        <p:nvPicPr>
          <p:cNvPr id="1026" name="D55C8616-71E9-4911-A03D-561911110334" descr="image1.jpe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25424" y="773446"/>
            <a:ext cx="4548262" cy="57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Arrow 4"/>
          <p:cNvSpPr/>
          <p:nvPr/>
        </p:nvSpPr>
        <p:spPr>
          <a:xfrm>
            <a:off x="5382581" y="1085862"/>
            <a:ext cx="55713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5382584" y="1255401"/>
            <a:ext cx="55713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05670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52</a:t>
            </a:fld>
            <a:endParaRPr lang="en-US" dirty="0"/>
          </a:p>
        </p:txBody>
      </p:sp>
      <p:sp>
        <p:nvSpPr>
          <p:cNvPr id="3" name="Content Placeholder 2"/>
          <p:cNvSpPr>
            <a:spLocks noGrp="1"/>
          </p:cNvSpPr>
          <p:nvPr>
            <p:ph idx="1"/>
          </p:nvPr>
        </p:nvSpPr>
        <p:spPr>
          <a:xfrm>
            <a:off x="595322" y="793631"/>
            <a:ext cx="6261133" cy="5111472"/>
          </a:xfrm>
        </p:spPr>
        <p:txBody>
          <a:bodyPr/>
          <a:lstStyle/>
          <a:p>
            <a:r>
              <a:rPr lang="en-US" sz="1400" dirty="0" err="1">
                <a:latin typeface="Calibri Light" panose="020F0302020204030204" pitchFamily="34" charset="0"/>
              </a:rPr>
              <a:t>Spotfire</a:t>
            </a:r>
            <a:r>
              <a:rPr lang="en-US" sz="1400" dirty="0">
                <a:latin typeface="Calibri Light" panose="020F0302020204030204" pitchFamily="34" charset="0"/>
              </a:rPr>
              <a:t> Review from Days 1 &amp; 2</a:t>
            </a:r>
          </a:p>
          <a:p>
            <a:r>
              <a:rPr lang="en-US" sz="1400" dirty="0">
                <a:latin typeface="Calibri Light" panose="020F0302020204030204" pitchFamily="34" charset="0"/>
              </a:rPr>
              <a:t>Any Questions???</a:t>
            </a:r>
          </a:p>
          <a:p>
            <a:r>
              <a:rPr lang="en-US" sz="1400" dirty="0">
                <a:latin typeface="Calibri Light" panose="020F0302020204030204" pitchFamily="34" charset="0"/>
              </a:rPr>
              <a:t>Using </a:t>
            </a:r>
            <a:r>
              <a:rPr lang="en-US" sz="1400" dirty="0" err="1">
                <a:latin typeface="Calibri Light" panose="020F0302020204030204" pitchFamily="34" charset="0"/>
              </a:rPr>
              <a:t>Spotfire</a:t>
            </a:r>
            <a:r>
              <a:rPr lang="en-US" sz="1400" dirty="0">
                <a:latin typeface="Calibri Light" panose="020F0302020204030204" pitchFamily="34" charset="0"/>
              </a:rPr>
              <a:t> with Realistic Scenarios:</a:t>
            </a:r>
          </a:p>
          <a:p>
            <a:pPr marL="579552" lvl="1" indent="-228600">
              <a:buFont typeface="+mj-lt"/>
              <a:buAutoNum type="arabicPeriod"/>
            </a:pPr>
            <a:r>
              <a:rPr lang="en-US" sz="1600" dirty="0">
                <a:solidFill>
                  <a:schemeClr val="tx2">
                    <a:lumMod val="75000"/>
                  </a:schemeClr>
                </a:solidFill>
                <a:latin typeface="Calibri Light" panose="020F0302020204030204" pitchFamily="34" charset="0"/>
              </a:rPr>
              <a:t>The SCM for SWA has received calls from 3 different customers complaining they have seen a spike in exceptions on their OB freight since July (we are living in 2016).  He comes to you and asks you to point out top OB opportunities for the center as a whole.</a:t>
            </a:r>
          </a:p>
          <a:p>
            <a:pPr marL="579552" lvl="1" indent="-228600">
              <a:buFont typeface="+mj-lt"/>
              <a:buAutoNum type="arabicPeriod"/>
            </a:pPr>
            <a:r>
              <a:rPr lang="en-US" sz="1600" dirty="0">
                <a:solidFill>
                  <a:schemeClr val="tx2">
                    <a:lumMod val="75000"/>
                  </a:schemeClr>
                </a:solidFill>
                <a:latin typeface="Calibri Light" panose="020F0302020204030204" pitchFamily="34" charset="0"/>
              </a:rPr>
              <a:t>The NAS SCM tells you their LTC is getting out of control.  Can you provide the top 5 LTC employees for each shift &amp; point out some opportunities?</a:t>
            </a:r>
          </a:p>
          <a:p>
            <a:pPr marL="579552" lvl="1" indent="-228600">
              <a:buFont typeface="+mj-lt"/>
              <a:buAutoNum type="arabicPeriod"/>
            </a:pPr>
            <a:r>
              <a:rPr lang="en-US" sz="1600" dirty="0">
                <a:solidFill>
                  <a:schemeClr val="tx2">
                    <a:lumMod val="75000"/>
                  </a:schemeClr>
                </a:solidFill>
                <a:latin typeface="Calibri Light" panose="020F0302020204030204" pitchFamily="34" charset="0"/>
              </a:rPr>
              <a:t>We are about to lose Parker Hannifin due to high exceptions.  Your MD needs a couple of slides for an RVP presentation tomorrow.</a:t>
            </a:r>
          </a:p>
          <a:p>
            <a:pPr marL="350952" lvl="1" indent="0">
              <a:buNone/>
            </a:pPr>
            <a:endParaRPr lang="en-US" sz="1600" dirty="0">
              <a:latin typeface="Calibri Light" panose="020F0302020204030204" pitchFamily="34" charset="0"/>
            </a:endParaRPr>
          </a:p>
          <a:p>
            <a:pPr marL="636702" lvl="1" indent="-285750">
              <a:buFont typeface="Wingdings" panose="05000000000000000000" pitchFamily="2" charset="2"/>
              <a:buChar char="Ø"/>
            </a:pPr>
            <a:r>
              <a:rPr lang="en-US" sz="1800" dirty="0">
                <a:solidFill>
                  <a:srgbClr val="C00000"/>
                </a:solidFill>
                <a:latin typeface="Calibri Light" panose="020F0302020204030204" pitchFamily="34" charset="0"/>
              </a:rPr>
              <a:t>Class-suggested scenarios, time permitting</a:t>
            </a:r>
          </a:p>
          <a:p>
            <a:pPr marL="636702" lvl="1" indent="-285750">
              <a:buFont typeface="Wingdings" panose="05000000000000000000" pitchFamily="2" charset="2"/>
              <a:buChar char="Ø"/>
            </a:pPr>
            <a:r>
              <a:rPr lang="en-US" sz="1800" dirty="0">
                <a:solidFill>
                  <a:srgbClr val="C00000"/>
                </a:solidFill>
                <a:latin typeface="Calibri Light" panose="020F0302020204030204" pitchFamily="34" charset="0"/>
              </a:rPr>
              <a:t>Reconvene on a call in 2 weeks, project requirements</a:t>
            </a:r>
          </a:p>
          <a:p>
            <a:pPr marL="636702" lvl="1" indent="-285750">
              <a:buFont typeface="Wingdings" panose="05000000000000000000" pitchFamily="2" charset="2"/>
              <a:buChar char="Ø"/>
            </a:pPr>
            <a:endParaRPr lang="en-US" sz="1800" dirty="0">
              <a:solidFill>
                <a:srgbClr val="C00000"/>
              </a:solidFill>
              <a:latin typeface="Calibri Light" panose="020F0302020204030204" pitchFamily="34" charset="0"/>
            </a:endParaRPr>
          </a:p>
          <a:p>
            <a:pPr marL="0" indent="0">
              <a:buNone/>
            </a:pPr>
            <a:r>
              <a:rPr lang="en-US" sz="3600" b="1" dirty="0">
                <a:solidFill>
                  <a:srgbClr val="002060"/>
                </a:solidFill>
                <a:latin typeface="Berlin Sans FB Demi" panose="020E0802020502020306" pitchFamily="34" charset="0"/>
              </a:rPr>
              <a:t>CLASS DISMISSED!!!</a:t>
            </a:r>
            <a:endParaRPr lang="en-US" sz="1200" dirty="0">
              <a:solidFill>
                <a:srgbClr val="002060"/>
              </a:solidFill>
              <a:latin typeface="Berlin Sans FB Demi" panose="020E0802020502020306" pitchFamily="34" charset="0"/>
            </a:endParaRPr>
          </a:p>
        </p:txBody>
      </p:sp>
      <p:sp>
        <p:nvSpPr>
          <p:cNvPr id="4" name="Title 3"/>
          <p:cNvSpPr>
            <a:spLocks noGrp="1"/>
          </p:cNvSpPr>
          <p:nvPr>
            <p:ph type="title"/>
          </p:nvPr>
        </p:nvSpPr>
        <p:spPr>
          <a:xfrm>
            <a:off x="959176" y="268299"/>
            <a:ext cx="10273029" cy="525332"/>
          </a:xfrm>
        </p:spPr>
        <p:txBody>
          <a:bodyPr/>
          <a:lstStyle/>
          <a:p>
            <a:r>
              <a:rPr lang="en-US" sz="3200" b="1" dirty="0">
                <a:latin typeface="Calibri" panose="020F0502020204030204" pitchFamily="34" charset="0"/>
              </a:rPr>
              <a:t>Itinerary - Day 3</a:t>
            </a:r>
          </a:p>
        </p:txBody>
      </p:sp>
      <p:sp>
        <p:nvSpPr>
          <p:cNvPr id="5" name="TextBox 4"/>
          <p:cNvSpPr txBox="1"/>
          <p:nvPr/>
        </p:nvSpPr>
        <p:spPr>
          <a:xfrm>
            <a:off x="7220309" y="1913818"/>
            <a:ext cx="4175186" cy="2862322"/>
          </a:xfrm>
          <a:prstGeom prst="rect">
            <a:avLst/>
          </a:prstGeom>
          <a:noFill/>
          <a:ln>
            <a:solidFill>
              <a:srgbClr val="C00000"/>
            </a:solidFill>
          </a:ln>
          <a:effectLst>
            <a:glow rad="101600">
              <a:srgbClr val="FF6600">
                <a:alpha val="40000"/>
              </a:srgbClr>
            </a:glow>
          </a:effectLst>
        </p:spPr>
        <p:txBody>
          <a:bodyPr wrap="square" rtlCol="0">
            <a:spAutoFit/>
          </a:bodyPr>
          <a:lstStyle/>
          <a:p>
            <a:r>
              <a:rPr lang="en-US" sz="2000" b="1" dirty="0">
                <a:latin typeface="Calibri" panose="020F0502020204030204" pitchFamily="34" charset="0"/>
              </a:rPr>
              <a:t>Helpful Tips:</a:t>
            </a:r>
          </a:p>
          <a:p>
            <a:r>
              <a:rPr lang="en-US" sz="2000" i="1" dirty="0">
                <a:solidFill>
                  <a:srgbClr val="002060"/>
                </a:solidFill>
                <a:latin typeface="Calibri Light" panose="020F0302020204030204" pitchFamily="34" charset="0"/>
                <a:ea typeface="Cracked" charset="0"/>
                <a:cs typeface="Cracked" charset="0"/>
              </a:rPr>
              <a:t>To avoid having to take this class again…</a:t>
            </a:r>
          </a:p>
          <a:p>
            <a:endParaRPr lang="en-US" sz="2000"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take lots of notes!</a:t>
            </a:r>
            <a:endParaRPr lang="en-US"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ask questions if you feel lost</a:t>
            </a:r>
            <a:endParaRPr lang="en-US"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do not try to think ahead</a:t>
            </a:r>
            <a:endParaRPr lang="en-US" b="1" dirty="0">
              <a:latin typeface="Calibri" panose="020F0502020204030204" pitchFamily="34" charset="0"/>
            </a:endParaRPr>
          </a:p>
          <a:p>
            <a:pPr marL="457200" indent="-457200">
              <a:buFont typeface="Wingdings" panose="05000000000000000000" pitchFamily="2" charset="2"/>
              <a:buChar char="ü"/>
            </a:pPr>
            <a:r>
              <a:rPr lang="en-US" sz="2000" dirty="0">
                <a:latin typeface="Calibri" panose="020F0502020204030204" pitchFamily="34" charset="0"/>
              </a:rPr>
              <a:t>Please </a:t>
            </a:r>
            <a:r>
              <a:rPr lang="en-US" sz="2000" b="1" dirty="0">
                <a:solidFill>
                  <a:srgbClr val="4E2E89"/>
                </a:solidFill>
                <a:latin typeface="Calibri" panose="020F0502020204030204" pitchFamily="34" charset="0"/>
              </a:rPr>
              <a:t>BE HERE NOW</a:t>
            </a:r>
          </a:p>
        </p:txBody>
      </p:sp>
    </p:spTree>
    <p:extLst>
      <p:ext uri="{BB962C8B-B14F-4D97-AF65-F5344CB8AC3E}">
        <p14:creationId xmlns:p14="http://schemas.microsoft.com/office/powerpoint/2010/main" val="235105124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6</a:t>
            </a:fld>
            <a:endParaRPr lang="en-US" dirty="0">
              <a:ea typeface="ＭＳ Ｐゴシック" pitchFamily="34" charset="-128"/>
            </a:endParaRPr>
          </a:p>
        </p:txBody>
      </p:sp>
      <p:pic>
        <p:nvPicPr>
          <p:cNvPr id="4" name="Picture 3"/>
          <p:cNvPicPr>
            <a:picLocks/>
          </p:cNvPicPr>
          <p:nvPr/>
        </p:nvPicPr>
        <p:blipFill>
          <a:blip r:embed="rId2">
            <a:extLst>
              <a:ext uri="{28A0092B-C50C-407E-A947-70E740481C1C}">
                <a14:useLocalDpi xmlns:a14="http://schemas.microsoft.com/office/drawing/2010/main" val="0"/>
              </a:ext>
            </a:extLst>
          </a:blip>
          <a:stretch>
            <a:fillRect/>
          </a:stretch>
        </p:blipFill>
        <p:spPr>
          <a:xfrm>
            <a:off x="737079" y="2475780"/>
            <a:ext cx="10252974" cy="2804783"/>
          </a:xfrm>
          <a:prstGeom prst="rect">
            <a:avLst/>
          </a:prstGeom>
        </p:spPr>
      </p:pic>
      <p:sp>
        <p:nvSpPr>
          <p:cNvPr id="6" name="TextBox 5"/>
          <p:cNvSpPr txBox="1"/>
          <p:nvPr/>
        </p:nvSpPr>
        <p:spPr>
          <a:xfrm>
            <a:off x="959176" y="737339"/>
            <a:ext cx="10621306" cy="400110"/>
          </a:xfrm>
          <a:prstGeom prst="rect">
            <a:avLst/>
          </a:prstGeom>
          <a:noFill/>
        </p:spPr>
        <p:txBody>
          <a:bodyPr wrap="none" rtlCol="0">
            <a:spAutoFit/>
          </a:bodyPr>
          <a:lstStyle/>
          <a:p>
            <a:pPr marL="274320" indent="-274320">
              <a:buFont typeface="Arial" pitchFamily="34" charset="0"/>
              <a:buChar char="•"/>
            </a:pPr>
            <a:r>
              <a:rPr lang="en-US" sz="2000" dirty="0">
                <a:latin typeface="Calibri" charset="0"/>
                <a:ea typeface="Calibri" charset="0"/>
                <a:cs typeface="Calibri" charset="0"/>
              </a:rPr>
              <a:t>Spotfire can export report graph visualizations, eliminating the need for hundreds of lines of data:</a:t>
            </a:r>
          </a:p>
        </p:txBody>
      </p:sp>
      <p:sp>
        <p:nvSpPr>
          <p:cNvPr id="8" name="TextBox 7"/>
          <p:cNvSpPr txBox="1"/>
          <p:nvPr/>
        </p:nvSpPr>
        <p:spPr>
          <a:xfrm>
            <a:off x="2298842" y="1952560"/>
            <a:ext cx="4506042" cy="523220"/>
          </a:xfrm>
          <a:prstGeom prst="rect">
            <a:avLst/>
          </a:prstGeom>
          <a:noFill/>
        </p:spPr>
        <p:txBody>
          <a:bodyPr wrap="none" rtlCol="0">
            <a:spAutoFit/>
          </a:bodyPr>
          <a:lstStyle/>
          <a:p>
            <a:r>
              <a:rPr lang="en-US" sz="2800" b="1" dirty="0">
                <a:latin typeface="Calibri" charset="0"/>
                <a:ea typeface="Calibri" charset="0"/>
                <a:cs typeface="Calibri" charset="0"/>
              </a:rPr>
              <a:t>Total LTC Charges by Shipper:</a:t>
            </a:r>
          </a:p>
        </p:txBody>
      </p:sp>
      <p:sp>
        <p:nvSpPr>
          <p:cNvPr id="10" name="Title 8"/>
          <p:cNvSpPr>
            <a:spLocks noGrp="1"/>
          </p:cNvSpPr>
          <p:nvPr>
            <p:ph type="title"/>
          </p:nvPr>
        </p:nvSpPr>
        <p:spPr>
          <a:xfrm>
            <a:off x="926861" y="191029"/>
            <a:ext cx="7199222" cy="470239"/>
          </a:xfrm>
        </p:spPr>
        <p:txBody>
          <a:bodyPr/>
          <a:lstStyle/>
          <a:p>
            <a:r>
              <a:rPr lang="en-US" b="1" dirty="0">
                <a:latin typeface="Calibri" charset="0"/>
                <a:ea typeface="Calibri" charset="0"/>
                <a:cs typeface="Calibri" charset="0"/>
              </a:rPr>
              <a:t>What Can Spotfire Do For You?</a:t>
            </a:r>
          </a:p>
        </p:txBody>
      </p:sp>
    </p:spTree>
    <p:extLst>
      <p:ext uri="{BB962C8B-B14F-4D97-AF65-F5344CB8AC3E}">
        <p14:creationId xmlns:p14="http://schemas.microsoft.com/office/powerpoint/2010/main" val="294145669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7</a:t>
            </a:fld>
            <a:endParaRPr lang="en-US" dirty="0">
              <a:ea typeface="ＭＳ Ｐゴシック" pitchFamily="34" charset="-128"/>
            </a:endParaRPr>
          </a:p>
        </p:txBody>
      </p:sp>
      <p:sp>
        <p:nvSpPr>
          <p:cNvPr id="9" name="Title 8"/>
          <p:cNvSpPr>
            <a:spLocks noGrp="1"/>
          </p:cNvSpPr>
          <p:nvPr>
            <p:ph type="title"/>
          </p:nvPr>
        </p:nvSpPr>
        <p:spPr>
          <a:xfrm>
            <a:off x="254000" y="219875"/>
            <a:ext cx="9913581" cy="539848"/>
          </a:xfrm>
        </p:spPr>
        <p:txBody>
          <a:bodyPr/>
          <a:lstStyle/>
          <a:p>
            <a:r>
              <a:rPr lang="en-US" b="1" dirty="0">
                <a:latin typeface="Calibri" charset="0"/>
                <a:ea typeface="Calibri" charset="0"/>
                <a:cs typeface="Calibri" charset="0"/>
              </a:rPr>
              <a:t>Introduction to the Dashboard &amp; Visualization Flow (1):</a:t>
            </a:r>
          </a:p>
        </p:txBody>
      </p:sp>
      <p:grpSp>
        <p:nvGrpSpPr>
          <p:cNvPr id="4" name="Group 3"/>
          <p:cNvGrpSpPr/>
          <p:nvPr/>
        </p:nvGrpSpPr>
        <p:grpSpPr>
          <a:xfrm>
            <a:off x="1164109" y="1491376"/>
            <a:ext cx="10414433" cy="5016758"/>
            <a:chOff x="1647188" y="2112478"/>
            <a:chExt cx="10414433" cy="5016758"/>
          </a:xfrm>
        </p:grpSpPr>
        <p:pic>
          <p:nvPicPr>
            <p:cNvPr id="5" name="Picture 4"/>
            <p:cNvPicPr>
              <a:picLocks noChangeAspect="1"/>
            </p:cNvPicPr>
            <p:nvPr/>
          </p:nvPicPr>
          <p:blipFill>
            <a:blip r:embed="rId2"/>
            <a:stretch>
              <a:fillRect/>
            </a:stretch>
          </p:blipFill>
          <p:spPr>
            <a:xfrm>
              <a:off x="1647188" y="2113197"/>
              <a:ext cx="5261434" cy="4394937"/>
            </a:xfrm>
            <a:prstGeom prst="rect">
              <a:avLst/>
            </a:prstGeom>
          </p:spPr>
        </p:pic>
        <p:sp>
          <p:nvSpPr>
            <p:cNvPr id="7" name="TextBox 6"/>
            <p:cNvSpPr txBox="1"/>
            <p:nvPr/>
          </p:nvSpPr>
          <p:spPr>
            <a:xfrm>
              <a:off x="8546896" y="2112478"/>
              <a:ext cx="3514725" cy="5016758"/>
            </a:xfrm>
            <a:prstGeom prst="rect">
              <a:avLst/>
            </a:prstGeom>
            <a:noFill/>
          </p:spPr>
          <p:txBody>
            <a:bodyPr wrap="square" rtlCol="0">
              <a:spAutoFit/>
            </a:bodyPr>
            <a:lstStyle/>
            <a:p>
              <a:r>
                <a:rPr lang="en-US" sz="2000" b="1" dirty="0">
                  <a:solidFill>
                    <a:srgbClr val="C00000"/>
                  </a:solidFill>
                  <a:latin typeface="Calibri" charset="0"/>
                  <a:ea typeface="Calibri" charset="0"/>
                  <a:cs typeface="Calibri" charset="0"/>
                </a:rPr>
                <a:t>Often times, a report will give you instructions how to get to the data you want to see. </a:t>
              </a:r>
            </a:p>
            <a:p>
              <a:endParaRPr lang="en-US" sz="2000" b="1" dirty="0">
                <a:solidFill>
                  <a:srgbClr val="C00000"/>
                </a:solidFill>
                <a:latin typeface="Calibri" charset="0"/>
                <a:ea typeface="Calibri" charset="0"/>
                <a:cs typeface="Calibri" charset="0"/>
              </a:endParaRPr>
            </a:p>
            <a:p>
              <a:r>
                <a:rPr lang="en-US" sz="2000" b="1" dirty="0">
                  <a:solidFill>
                    <a:srgbClr val="C00000"/>
                  </a:solidFill>
                  <a:latin typeface="Calibri" charset="0"/>
                  <a:ea typeface="Calibri" charset="0"/>
                  <a:cs typeface="Calibri" charset="0"/>
                </a:rPr>
                <a:t>In this example, we wish to see performance for an actual center, so we need to select an operating region to narrow the data to the district level.</a:t>
              </a:r>
            </a:p>
            <a:p>
              <a:endParaRPr lang="en-US" sz="2000" b="1" dirty="0">
                <a:solidFill>
                  <a:srgbClr val="C00000"/>
                </a:solidFill>
                <a:latin typeface="Calibri" charset="0"/>
                <a:ea typeface="Calibri" charset="0"/>
                <a:cs typeface="Calibri" charset="0"/>
              </a:endParaRPr>
            </a:p>
            <a:p>
              <a:r>
                <a:rPr lang="en-US" sz="2000" b="1" dirty="0">
                  <a:solidFill>
                    <a:srgbClr val="C00000"/>
                  </a:solidFill>
                  <a:latin typeface="Calibri" charset="0"/>
                  <a:ea typeface="Calibri" charset="0"/>
                  <a:cs typeface="Calibri" charset="0"/>
                </a:rPr>
                <a:t>One of the great benefits of Spotfire is the ease and ability to “drill down” and have the report create an immediate visualization of the drilldown results.</a:t>
              </a:r>
            </a:p>
          </p:txBody>
        </p:sp>
      </p:grpSp>
      <p:cxnSp>
        <p:nvCxnSpPr>
          <p:cNvPr id="8" name="Straight Arrow Connector 7"/>
          <p:cNvCxnSpPr>
            <a:stCxn id="7" idx="1"/>
          </p:cNvCxnSpPr>
          <p:nvPr/>
        </p:nvCxnSpPr>
        <p:spPr>
          <a:xfrm flipH="1" flipV="1">
            <a:off x="5581934" y="3603009"/>
            <a:ext cx="2481883" cy="39674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p:cNvCxnSpPr>
          <p:nvPr/>
        </p:nvCxnSpPr>
        <p:spPr>
          <a:xfrm flipH="1" flipV="1">
            <a:off x="2169995" y="1991169"/>
            <a:ext cx="5893822" cy="200858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425543" y="1419497"/>
            <a:ext cx="184731" cy="400110"/>
          </a:xfrm>
          <a:prstGeom prst="rect">
            <a:avLst/>
          </a:prstGeom>
          <a:noFill/>
        </p:spPr>
        <p:txBody>
          <a:bodyPr wrap="none" rtlCol="0">
            <a:spAutoFit/>
          </a:bodyPr>
          <a:lstStyle/>
          <a:p>
            <a:endParaRPr lang="en-US" sz="2000" b="1" dirty="0">
              <a:latin typeface="+mn-lt"/>
            </a:endParaRPr>
          </a:p>
        </p:txBody>
      </p:sp>
    </p:spTree>
    <p:extLst>
      <p:ext uri="{BB962C8B-B14F-4D97-AF65-F5344CB8AC3E}">
        <p14:creationId xmlns:p14="http://schemas.microsoft.com/office/powerpoint/2010/main" val="90765264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8</a:t>
            </a:fld>
            <a:endParaRPr lang="en-US" dirty="0">
              <a:ea typeface="ＭＳ Ｐゴシック" pitchFamily="34" charset="-128"/>
            </a:endParaRPr>
          </a:p>
        </p:txBody>
      </p:sp>
      <p:grpSp>
        <p:nvGrpSpPr>
          <p:cNvPr id="5" name="Group 4"/>
          <p:cNvGrpSpPr/>
          <p:nvPr/>
        </p:nvGrpSpPr>
        <p:grpSpPr>
          <a:xfrm>
            <a:off x="1322600" y="1262805"/>
            <a:ext cx="10255942" cy="4572000"/>
            <a:chOff x="1591527" y="1944291"/>
            <a:chExt cx="10255942" cy="4572000"/>
          </a:xfrm>
        </p:grpSpPr>
        <p:sp>
          <p:nvSpPr>
            <p:cNvPr id="7" name="TextBox 6"/>
            <p:cNvSpPr txBox="1"/>
            <p:nvPr/>
          </p:nvSpPr>
          <p:spPr>
            <a:xfrm>
              <a:off x="8332744" y="2486025"/>
              <a:ext cx="3514725" cy="3477875"/>
            </a:xfrm>
            <a:prstGeom prst="rect">
              <a:avLst/>
            </a:prstGeom>
            <a:noFill/>
          </p:spPr>
          <p:txBody>
            <a:bodyPr wrap="square" rtlCol="0">
              <a:spAutoFit/>
            </a:bodyPr>
            <a:lstStyle/>
            <a:p>
              <a:r>
                <a:rPr lang="en-US" sz="2000" b="1" dirty="0">
                  <a:solidFill>
                    <a:srgbClr val="C00000"/>
                  </a:solidFill>
                  <a:latin typeface="Calibri" charset="0"/>
                  <a:ea typeface="Calibri" charset="0"/>
                  <a:cs typeface="Calibri" charset="0"/>
                </a:rPr>
                <a:t>When “SOEA” is selected, it narrows the data to show only districts within the SOEA.</a:t>
              </a:r>
            </a:p>
            <a:p>
              <a:endParaRPr lang="en-US" sz="2000" b="1" dirty="0">
                <a:solidFill>
                  <a:srgbClr val="C00000"/>
                </a:solidFill>
                <a:latin typeface="Calibri" charset="0"/>
                <a:ea typeface="Calibri" charset="0"/>
                <a:cs typeface="Calibri" charset="0"/>
              </a:endParaRPr>
            </a:p>
            <a:p>
              <a:r>
                <a:rPr lang="en-US" sz="2000" b="1" dirty="0">
                  <a:solidFill>
                    <a:srgbClr val="C00000"/>
                  </a:solidFill>
                  <a:latin typeface="Calibri" charset="0"/>
                  <a:ea typeface="Calibri" charset="0"/>
                  <a:cs typeface="Calibri" charset="0"/>
                </a:rPr>
                <a:t>From here, we can see how NA compares to all other districts, or go even further to see individual centers.</a:t>
              </a:r>
            </a:p>
            <a:p>
              <a:endParaRPr lang="en-US" sz="2000" b="1" dirty="0">
                <a:solidFill>
                  <a:srgbClr val="C00000"/>
                </a:solidFill>
                <a:latin typeface="Calibri" charset="0"/>
                <a:ea typeface="Calibri" charset="0"/>
                <a:cs typeface="Calibri" charset="0"/>
              </a:endParaRPr>
            </a:p>
            <a:p>
              <a:r>
                <a:rPr lang="en-US" sz="2000" b="1" dirty="0">
                  <a:solidFill>
                    <a:srgbClr val="C00000"/>
                  </a:solidFill>
                  <a:latin typeface="Calibri" charset="0"/>
                  <a:ea typeface="Calibri" charset="0"/>
                  <a:cs typeface="Calibri" charset="0"/>
                </a:rPr>
                <a:t>You can tell what was selected, because it is often highlighted.</a:t>
              </a:r>
            </a:p>
          </p:txBody>
        </p:sp>
        <p:pic>
          <p:nvPicPr>
            <p:cNvPr id="4" name="Picture 3"/>
            <p:cNvPicPr>
              <a:picLocks noChangeAspect="1"/>
            </p:cNvPicPr>
            <p:nvPr/>
          </p:nvPicPr>
          <p:blipFill>
            <a:blip r:embed="rId2"/>
            <a:stretch>
              <a:fillRect/>
            </a:stretch>
          </p:blipFill>
          <p:spPr>
            <a:xfrm>
              <a:off x="1591527" y="1944291"/>
              <a:ext cx="6391275" cy="4572000"/>
            </a:xfrm>
            <a:prstGeom prst="rect">
              <a:avLst/>
            </a:prstGeom>
          </p:spPr>
        </p:pic>
        <p:cxnSp>
          <p:nvCxnSpPr>
            <p:cNvPr id="8" name="Straight Arrow Connector 7"/>
            <p:cNvCxnSpPr>
              <a:stCxn id="7" idx="1"/>
            </p:cNvCxnSpPr>
            <p:nvPr/>
          </p:nvCxnSpPr>
          <p:spPr>
            <a:xfrm flipH="1" flipV="1">
              <a:off x="2828926" y="2700341"/>
              <a:ext cx="5503818" cy="152462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0" name="Title 8"/>
          <p:cNvSpPr>
            <a:spLocks noGrp="1"/>
          </p:cNvSpPr>
          <p:nvPr>
            <p:ph type="title"/>
          </p:nvPr>
        </p:nvSpPr>
        <p:spPr>
          <a:xfrm>
            <a:off x="254000" y="219875"/>
            <a:ext cx="9913581" cy="539848"/>
          </a:xfrm>
        </p:spPr>
        <p:txBody>
          <a:bodyPr/>
          <a:lstStyle/>
          <a:p>
            <a:r>
              <a:rPr lang="en-US" b="1" dirty="0">
                <a:latin typeface="Calibri" charset="0"/>
                <a:ea typeface="Calibri" charset="0"/>
                <a:cs typeface="Calibri" charset="0"/>
              </a:rPr>
              <a:t>Introduction to the Dashboard &amp; Visualization Flow (2):</a:t>
            </a:r>
          </a:p>
        </p:txBody>
      </p:sp>
    </p:spTree>
    <p:extLst>
      <p:ext uri="{BB962C8B-B14F-4D97-AF65-F5344CB8AC3E}">
        <p14:creationId xmlns:p14="http://schemas.microsoft.com/office/powerpoint/2010/main" val="413066737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fontAlgn="base">
              <a:spcBef>
                <a:spcPct val="0"/>
              </a:spcBef>
              <a:spcAft>
                <a:spcPct val="0"/>
              </a:spcAft>
              <a:defRPr/>
            </a:pPr>
            <a:fld id="{583AEE58-AB03-4533-B7B8-63113034422E}" type="slidenum">
              <a:rPr lang="en-US" smtClean="0">
                <a:ea typeface="ＭＳ Ｐゴシック" pitchFamily="34" charset="-128"/>
              </a:rPr>
              <a:pPr fontAlgn="base">
                <a:spcBef>
                  <a:spcPct val="0"/>
                </a:spcBef>
                <a:spcAft>
                  <a:spcPct val="0"/>
                </a:spcAft>
                <a:defRPr/>
              </a:pPr>
              <a:t>9</a:t>
            </a:fld>
            <a:endParaRPr lang="en-US" dirty="0">
              <a:ea typeface="ＭＳ Ｐゴシック" pitchFamily="34" charset="-128"/>
            </a:endParaRPr>
          </a:p>
        </p:txBody>
      </p:sp>
      <p:grpSp>
        <p:nvGrpSpPr>
          <p:cNvPr id="4" name="Group 3"/>
          <p:cNvGrpSpPr/>
          <p:nvPr/>
        </p:nvGrpSpPr>
        <p:grpSpPr>
          <a:xfrm>
            <a:off x="1270192" y="1137449"/>
            <a:ext cx="10308350" cy="4684567"/>
            <a:chOff x="1696774" y="1984247"/>
            <a:chExt cx="10308350" cy="4684567"/>
          </a:xfrm>
        </p:grpSpPr>
        <p:sp>
          <p:nvSpPr>
            <p:cNvPr id="7" name="TextBox 6"/>
            <p:cNvSpPr txBox="1"/>
            <p:nvPr/>
          </p:nvSpPr>
          <p:spPr>
            <a:xfrm>
              <a:off x="8490399" y="2596383"/>
              <a:ext cx="3514725" cy="3170099"/>
            </a:xfrm>
            <a:prstGeom prst="rect">
              <a:avLst/>
            </a:prstGeom>
            <a:noFill/>
          </p:spPr>
          <p:txBody>
            <a:bodyPr wrap="square" rtlCol="0">
              <a:spAutoFit/>
            </a:bodyPr>
            <a:lstStyle/>
            <a:p>
              <a:r>
                <a:rPr lang="en-US" sz="2000" b="1" dirty="0">
                  <a:solidFill>
                    <a:srgbClr val="C00000"/>
                  </a:solidFill>
                  <a:latin typeface="Calibri" charset="0"/>
                  <a:ea typeface="Calibri" charset="0"/>
                  <a:cs typeface="Calibri" charset="0"/>
                </a:rPr>
                <a:t>When “NA” is clicked on, it narrows the data to show only centers within the SOEA.</a:t>
              </a:r>
            </a:p>
            <a:p>
              <a:endParaRPr lang="en-US" sz="2000" b="1" dirty="0">
                <a:solidFill>
                  <a:srgbClr val="C00000"/>
                </a:solidFill>
                <a:latin typeface="Calibri" charset="0"/>
                <a:ea typeface="Calibri" charset="0"/>
                <a:cs typeface="Calibri" charset="0"/>
              </a:endParaRPr>
            </a:p>
            <a:p>
              <a:r>
                <a:rPr lang="en-US" sz="2000" b="1" dirty="0">
                  <a:solidFill>
                    <a:srgbClr val="C00000"/>
                  </a:solidFill>
                  <a:latin typeface="Calibri" charset="0"/>
                  <a:ea typeface="Calibri" charset="0"/>
                  <a:cs typeface="Calibri" charset="0"/>
                </a:rPr>
                <a:t>From here, we can get details from an individual center, often narrowing down as detailed as you like in just a few clicks, compared to sorting &amp; filtering through excel.</a:t>
              </a:r>
            </a:p>
          </p:txBody>
        </p:sp>
        <p:pic>
          <p:nvPicPr>
            <p:cNvPr id="5" name="Picture 4"/>
            <p:cNvPicPr>
              <a:picLocks noChangeAspect="1"/>
            </p:cNvPicPr>
            <p:nvPr/>
          </p:nvPicPr>
          <p:blipFill>
            <a:blip r:embed="rId2"/>
            <a:stretch>
              <a:fillRect/>
            </a:stretch>
          </p:blipFill>
          <p:spPr>
            <a:xfrm>
              <a:off x="1696774" y="1984247"/>
              <a:ext cx="5807459" cy="4684567"/>
            </a:xfrm>
            <a:prstGeom prst="rect">
              <a:avLst/>
            </a:prstGeom>
          </p:spPr>
        </p:pic>
        <p:cxnSp>
          <p:nvCxnSpPr>
            <p:cNvPr id="8" name="Straight Arrow Connector 7"/>
            <p:cNvCxnSpPr>
              <a:stCxn id="7" idx="1"/>
            </p:cNvCxnSpPr>
            <p:nvPr/>
          </p:nvCxnSpPr>
          <p:spPr>
            <a:xfrm flipH="1" flipV="1">
              <a:off x="2837795" y="2774732"/>
              <a:ext cx="5652604" cy="14067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p:cNvCxnSpPr>
            <p:nvPr/>
          </p:nvCxnSpPr>
          <p:spPr>
            <a:xfrm flipH="1">
              <a:off x="6841030" y="4181433"/>
              <a:ext cx="1649369" cy="10460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0" name="Title 8"/>
          <p:cNvSpPr>
            <a:spLocks noGrp="1"/>
          </p:cNvSpPr>
          <p:nvPr>
            <p:ph type="title"/>
          </p:nvPr>
        </p:nvSpPr>
        <p:spPr>
          <a:xfrm>
            <a:off x="254000" y="219875"/>
            <a:ext cx="9913581" cy="539848"/>
          </a:xfrm>
        </p:spPr>
        <p:txBody>
          <a:bodyPr/>
          <a:lstStyle/>
          <a:p>
            <a:r>
              <a:rPr lang="en-US" b="1" dirty="0">
                <a:latin typeface="Calibri" charset="0"/>
                <a:ea typeface="Calibri" charset="0"/>
                <a:cs typeface="Calibri" charset="0"/>
              </a:rPr>
              <a:t>Introduction to the Dashboard &amp; Visualization Flow (3):</a:t>
            </a:r>
          </a:p>
        </p:txBody>
      </p:sp>
    </p:spTree>
    <p:extLst>
      <p:ext uri="{BB962C8B-B14F-4D97-AF65-F5344CB8AC3E}">
        <p14:creationId xmlns:p14="http://schemas.microsoft.com/office/powerpoint/2010/main" val="3299036934"/>
      </p:ext>
    </p:extLst>
  </p:cSld>
  <p:clrMapOvr>
    <a:masterClrMapping/>
  </p:clrMapOvr>
  <p:transition/>
</p:sld>
</file>

<file path=ppt/theme/theme1.xml><?xml version="1.0" encoding="utf-8"?>
<a:theme xmlns:a="http://schemas.openxmlformats.org/drawingml/2006/main" name="FedEx_Freight_Widescreen">
  <a:themeElements>
    <a:clrScheme name="FedEx Freight">
      <a:dk1>
        <a:sysClr val="windowText" lastClr="000000"/>
      </a:dk1>
      <a:lt1>
        <a:sysClr val="window" lastClr="FFFFFF"/>
      </a:lt1>
      <a:dk2>
        <a:srgbClr val="4D148C"/>
      </a:dk2>
      <a:lt2>
        <a:srgbClr val="CDCDCD"/>
      </a:lt2>
      <a:accent1>
        <a:srgbClr val="FF0033"/>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Freight">
        <a:dk1>
          <a:sysClr val="windowText" lastClr="000000"/>
        </a:dk1>
        <a:lt1>
          <a:sysClr val="window" lastClr="FFFFFF"/>
        </a:lt1>
        <a:dk2>
          <a:srgbClr val="4D148C"/>
        </a:dk2>
        <a:lt2>
          <a:srgbClr val="CDCDCD"/>
        </a:lt2>
        <a:accent1>
          <a:srgbClr val="FF0033"/>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thm15="http://schemas.microsoft.com/office/thememl/2012/main" name="16-09-13 - Blank Orange Presentation (002) [Read-Only]" id="{12AAAE31-4186-47F7-B588-5FF6321E4424}" vid="{84F1A591-E5B5-4579-A65E-E91C62A24EED}"/>
    </a:ext>
  </a:extLst>
</a:theme>
</file>

<file path=docProps/app.xml><?xml version="1.0" encoding="utf-8"?>
<Properties xmlns="http://schemas.openxmlformats.org/officeDocument/2006/extended-properties" xmlns:vt="http://schemas.openxmlformats.org/officeDocument/2006/docPropsVTypes">
  <Template>FedEx Orange Presentation</Template>
  <TotalTime>5675</TotalTime>
  <Words>4113</Words>
  <Application>Microsoft Macintosh PowerPoint</Application>
  <PresentationFormat>Widescreen</PresentationFormat>
  <Paragraphs>526</Paragraphs>
  <Slides>52</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52</vt:i4>
      </vt:variant>
    </vt:vector>
  </HeadingPairs>
  <TitlesOfParts>
    <vt:vector size="66" baseType="lpstr">
      <vt:lpstr>Brush Script MT</vt:lpstr>
      <vt:lpstr>ＭＳ Ｐゴシック</vt:lpstr>
      <vt:lpstr>Arial</vt:lpstr>
      <vt:lpstr>Arial Black</vt:lpstr>
      <vt:lpstr>Arial Narrow</vt:lpstr>
      <vt:lpstr>Berlin Sans FB Demi</vt:lpstr>
      <vt:lpstr>Calibri</vt:lpstr>
      <vt:lpstr>Calibri Light</vt:lpstr>
      <vt:lpstr>Courier New</vt:lpstr>
      <vt:lpstr>Cracked</vt:lpstr>
      <vt:lpstr>Lucida Grande</vt:lpstr>
      <vt:lpstr>Times New Roman</vt:lpstr>
      <vt:lpstr>Wingdings</vt:lpstr>
      <vt:lpstr>FedEx_Freight_Widescreen</vt:lpstr>
      <vt:lpstr>Basic Spotfire Introduction</vt:lpstr>
      <vt:lpstr>Class Goals For Everyone In Attendance:</vt:lpstr>
      <vt:lpstr>Itinerary - Day 1</vt:lpstr>
      <vt:lpstr>What Is Spotfire???</vt:lpstr>
      <vt:lpstr>What Can Spotfire Do For You?</vt:lpstr>
      <vt:lpstr>What Can Spotfire Do For You?</vt:lpstr>
      <vt:lpstr>Introduction to the Dashboard &amp; Visualization Flow (1):</vt:lpstr>
      <vt:lpstr>Introduction to the Dashboard &amp; Visualization Flow (2):</vt:lpstr>
      <vt:lpstr>Introduction to the Dashboard &amp; Visualization Flow (3):</vt:lpstr>
      <vt:lpstr>PowerPoint Presentation</vt:lpstr>
      <vt:lpstr>Signing In</vt:lpstr>
      <vt:lpstr>I Have Data – Now What??  Importing your data</vt:lpstr>
      <vt:lpstr>I Have Data – Now What??  Importing your data</vt:lpstr>
      <vt:lpstr>What Do All those Data Types Mean?  Spotfire Icon Glossary</vt:lpstr>
      <vt:lpstr>I Have Data – Now What??  Importing your data / Adding data tables</vt:lpstr>
      <vt:lpstr>I Have Data – Now What??  Saving Your Work</vt:lpstr>
      <vt:lpstr>Options From the Home Screen:  Recent Analysis</vt:lpstr>
      <vt:lpstr>Options From the Home Screen:  Recent Data</vt:lpstr>
      <vt:lpstr>Options From the Home Screen:  Add Data</vt:lpstr>
      <vt:lpstr>Options From the Home Screen:  Samples</vt:lpstr>
      <vt:lpstr>Changing Your Navigation:  Titled Tabs, Step-by-Step, History Arrows</vt:lpstr>
      <vt:lpstr>What Do All the Icons Mean?  Spotfire Icon Glossary</vt:lpstr>
      <vt:lpstr>Possible Choices For Your Data</vt:lpstr>
      <vt:lpstr>Basic Chart Anatomy: What are the parts?</vt:lpstr>
      <vt:lpstr>Basic Chart Anatomy: How do I make changes?</vt:lpstr>
      <vt:lpstr>#1  Creating a Bar Chart: Follow Along with the Instructions </vt:lpstr>
      <vt:lpstr>PowerPoint Presentation</vt:lpstr>
      <vt:lpstr>#2  Creating a Line Chart:  Follow Along with the Instructions</vt:lpstr>
      <vt:lpstr>PowerPoint Presentation</vt:lpstr>
      <vt:lpstr>#3 Creating a Combination Chart: Follow Along with the Instructions</vt:lpstr>
      <vt:lpstr>PowerPoint Presentation</vt:lpstr>
      <vt:lpstr>#4 Creating a Pie Chart: Follow Along with the Instructions</vt:lpstr>
      <vt:lpstr>PowerPoint Presentation</vt:lpstr>
      <vt:lpstr>#5 Creating a Treemap: Follow Along with the Instructions  </vt:lpstr>
      <vt:lpstr>PowerPoint Presentation</vt:lpstr>
      <vt:lpstr>#7 Creating a Text Area: Follow Along with the Instructions</vt:lpstr>
      <vt:lpstr>PowerPoint Presentation</vt:lpstr>
      <vt:lpstr>#8 Creating a Table: Follow Along with the Instructions</vt:lpstr>
      <vt:lpstr>PowerPoint Presentation</vt:lpstr>
      <vt:lpstr>#9 Creating a Summary Table: Follow Along with the Instructions</vt:lpstr>
      <vt:lpstr>PowerPoint Presentation</vt:lpstr>
      <vt:lpstr>#10 Creating a Cross Table: Follow Along with the Instructions</vt:lpstr>
      <vt:lpstr>PowerPoint Presentation</vt:lpstr>
      <vt:lpstr>Getting a Fast Start with Recommended Visualizations</vt:lpstr>
      <vt:lpstr>Itinerary - Day 2</vt:lpstr>
      <vt:lpstr>PowerPoint Presentation</vt:lpstr>
      <vt:lpstr>PowerPoint Presentation</vt:lpstr>
      <vt:lpstr>PowerPoint Presentation</vt:lpstr>
      <vt:lpstr>PowerPoint Presentation</vt:lpstr>
      <vt:lpstr>Configuring Interactivity – Making it all work together</vt:lpstr>
      <vt:lpstr>Tibco Software Consumer User’s Guide Links</vt:lpstr>
      <vt:lpstr>Itinerary - Day 3</vt:lpstr>
    </vt:vector>
  </TitlesOfParts>
  <Company>FedEx</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Spotfire Education</dc:title>
  <dc:creator>Mike Benzy</dc:creator>
  <cp:lastModifiedBy>Mike Benzy</cp:lastModifiedBy>
  <cp:revision>184</cp:revision>
  <cp:lastPrinted>2017-10-11T13:49:20Z</cp:lastPrinted>
  <dcterms:created xsi:type="dcterms:W3CDTF">2017-06-30T12:18:27Z</dcterms:created>
  <dcterms:modified xsi:type="dcterms:W3CDTF">2020-06-11T03:54:44Z</dcterms:modified>
</cp:coreProperties>
</file>